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4"/>
  </p:sldMasterIdLst>
  <p:notesMasterIdLst>
    <p:notesMasterId r:id="rId28"/>
  </p:notesMasterIdLst>
  <p:handoutMasterIdLst>
    <p:handoutMasterId r:id="rId29"/>
  </p:handoutMasterIdLst>
  <p:sldIdLst>
    <p:sldId id="262" r:id="rId5"/>
    <p:sldId id="374" r:id="rId6"/>
    <p:sldId id="367" r:id="rId7"/>
    <p:sldId id="373" r:id="rId8"/>
    <p:sldId id="811" r:id="rId9"/>
    <p:sldId id="297" r:id="rId10"/>
    <p:sldId id="371" r:id="rId11"/>
    <p:sldId id="372" r:id="rId12"/>
    <p:sldId id="816" r:id="rId13"/>
    <p:sldId id="817" r:id="rId14"/>
    <p:sldId id="375" r:id="rId15"/>
    <p:sldId id="376" r:id="rId16"/>
    <p:sldId id="814" r:id="rId17"/>
    <p:sldId id="385" r:id="rId18"/>
    <p:sldId id="377" r:id="rId19"/>
    <p:sldId id="383" r:id="rId20"/>
    <p:sldId id="378" r:id="rId21"/>
    <p:sldId id="384" r:id="rId22"/>
    <p:sldId id="379" r:id="rId23"/>
    <p:sldId id="380" r:id="rId24"/>
    <p:sldId id="381" r:id="rId25"/>
    <p:sldId id="382" r:id="rId26"/>
    <p:sldId id="285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96"/>
    <a:srgbClr val="81B855"/>
    <a:srgbClr val="854D94"/>
    <a:srgbClr val="44968D"/>
    <a:srgbClr val="D53730"/>
    <a:srgbClr val="0070B9"/>
    <a:srgbClr val="006350"/>
    <a:srgbClr val="1F5945"/>
    <a:srgbClr val="2A7051"/>
    <a:srgbClr val="BA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F1EB1-266E-77EA-6A95-9A372E370CE6}" v="2" dt="2024-07-08T21:12:12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82545" autoAdjust="0"/>
  </p:normalViewPr>
  <p:slideViewPr>
    <p:cSldViewPr>
      <p:cViewPr varScale="1">
        <p:scale>
          <a:sx n="180" d="100"/>
          <a:sy n="180" d="100"/>
        </p:scale>
        <p:origin x="23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8D9-5047-BCF1-E4CF6B0D8B97}"/>
              </c:ext>
            </c:extLst>
          </c:dPt>
          <c:dPt>
            <c:idx val="1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8D9-5047-BCF1-E4CF6B0D8B9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8D9-5047-BCF1-E4CF6B0D8B97}"/>
              </c:ext>
            </c:extLst>
          </c:dPt>
          <c:dPt>
            <c:idx val="3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58D9-5047-BCF1-E4CF6B0D8B97}"/>
              </c:ext>
            </c:extLst>
          </c:dPt>
          <c:dPt>
            <c:idx val="4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58D9-5047-BCF1-E4CF6B0D8B97}"/>
              </c:ext>
            </c:extLst>
          </c:dPt>
          <c:dPt>
            <c:idx val="5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58D9-5047-BCF1-E4CF6B0D8B97}"/>
              </c:ext>
            </c:extLst>
          </c:dPt>
          <c:dPt>
            <c:idx val="6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58D9-5047-BCF1-E4CF6B0D8B97}"/>
              </c:ext>
            </c:extLst>
          </c:dPt>
          <c:dPt>
            <c:idx val="7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58D9-5047-BCF1-E4CF6B0D8B97}"/>
              </c:ext>
            </c:extLst>
          </c:dPt>
          <c:dPt>
            <c:idx val="8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58D9-5047-BCF1-E4CF6B0D8B97}"/>
              </c:ext>
            </c:extLst>
          </c:dPt>
          <c:dPt>
            <c:idx val="9"/>
            <c:invertIfNegative val="0"/>
            <c:bubble3D val="0"/>
            <c:spPr>
              <a:solidFill>
                <a:srgbClr val="0070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58D9-5047-BCF1-E4CF6B0D8B97}"/>
              </c:ext>
            </c:extLst>
          </c:dPt>
          <c:dPt>
            <c:idx val="10"/>
            <c:invertIfNegative val="0"/>
            <c:bubble3D val="0"/>
            <c:spPr>
              <a:solidFill>
                <a:srgbClr val="00756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58D9-5047-BCF1-E4CF6B0D8B97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 Target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4443</c:v>
                </c:pt>
                <c:pt idx="1">
                  <c:v>4660</c:v>
                </c:pt>
                <c:pt idx="2">
                  <c:v>6016</c:v>
                </c:pt>
                <c:pt idx="3">
                  <c:v>5509</c:v>
                </c:pt>
                <c:pt idx="4">
                  <c:v>6271</c:v>
                </c:pt>
                <c:pt idx="5">
                  <c:v>6371</c:v>
                </c:pt>
                <c:pt idx="6">
                  <c:v>7147</c:v>
                </c:pt>
                <c:pt idx="7">
                  <c:v>9778</c:v>
                </c:pt>
                <c:pt idx="8">
                  <c:v>12009</c:v>
                </c:pt>
                <c:pt idx="9">
                  <c:v>12756</c:v>
                </c:pt>
                <c:pt idx="10">
                  <c:v>13800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8D9-5047-BCF1-E4CF6B0D8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458096"/>
        <c:axId val="262458656"/>
      </c:barChart>
      <c:catAx>
        <c:axId val="26245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2458656"/>
        <c:crosses val="autoZero"/>
        <c:auto val="1"/>
        <c:lblAlgn val="ctr"/>
        <c:lblOffset val="100"/>
        <c:noMultiLvlLbl val="0"/>
      </c:catAx>
      <c:valAx>
        <c:axId val="262458656"/>
        <c:scaling>
          <c:orientation val="minMax"/>
          <c:max val="14000"/>
          <c:min val="30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1"/>
        <c:majorTickMark val="out"/>
        <c:minorTickMark val="none"/>
        <c:tickLblPos val="nextTo"/>
        <c:crossAx val="26245809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ln w="19050" cap="rnd" cmpd="sng" algn="ctr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DIN-Medium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 Target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4443</c:v>
                </c:pt>
                <c:pt idx="1">
                  <c:v>4660</c:v>
                </c:pt>
                <c:pt idx="2">
                  <c:v>6016</c:v>
                </c:pt>
                <c:pt idx="3">
                  <c:v>5509</c:v>
                </c:pt>
                <c:pt idx="4">
                  <c:v>6271</c:v>
                </c:pt>
                <c:pt idx="5">
                  <c:v>6371</c:v>
                </c:pt>
                <c:pt idx="6">
                  <c:v>7147</c:v>
                </c:pt>
                <c:pt idx="7">
                  <c:v>9778</c:v>
                </c:pt>
                <c:pt idx="8">
                  <c:v>12009</c:v>
                </c:pt>
                <c:pt idx="9">
                  <c:v>12756</c:v>
                </c:pt>
                <c:pt idx="10">
                  <c:v>13800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DB-A248-875A-44DB9D747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3020591"/>
        <c:axId val="1563153663"/>
      </c:lineChart>
      <c:catAx>
        <c:axId val="14230205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153663"/>
        <c:crosses val="autoZero"/>
        <c:auto val="1"/>
        <c:lblAlgn val="ctr"/>
        <c:lblOffset val="100"/>
        <c:noMultiLvlLbl val="0"/>
      </c:catAx>
      <c:valAx>
        <c:axId val="1563153663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3020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0E818A-3054-FE4A-8230-FF078DD82D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D7115-A7F7-7D4A-841B-B3CEE1FE9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6934AF1C-26AE-4207-A119-7B35C909D261}" type="datetimeFigureOut">
              <a:rPr lang="en-US"/>
              <a:pPr>
                <a:defRPr/>
              </a:pPr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6DFFC-E574-DB4A-B02B-C447697014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9487F-DDAE-2544-9787-DEB8B85AF5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F079433-D751-49FE-934C-2BA1E93F2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E7F9FC-5D05-5046-9006-C640C49A95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71D9A-D20B-074E-9030-FF943FBC901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CB993D2-10B5-4F1E-8124-0D3321B7E790}" type="datetimeFigureOut">
              <a:rPr lang="en-US" altLang="en-US"/>
              <a:pPr>
                <a:defRPr/>
              </a:pPr>
              <a:t>12/6/24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AD72FB-4128-FF4A-85B8-B5BFF2A9F5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06DD453-78A0-CD49-866E-8A59E3F60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E0D24-9372-4744-87F4-B18297806E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37CBC-483B-F040-AB48-337BC88FC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70165F-EE3B-48B2-83BD-E5409F2386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6B65DD17-A17D-45B6-86EC-8D3583A1A0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1C4CA67-EB25-4B75-8E9D-22809EC72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A5B69ADC-C87F-4CC0-B9E7-57CC137B9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BC7179-5B1D-4B2B-9E41-D4DE24923537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95735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602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33627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70165F-EE3B-48B2-83BD-E5409F23865E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51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        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4869FCC-10D7-4DFD-BE78-D389DCB15A41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3737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5D035-2D02-4A6E-B2A3-41BCC4A8102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62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·"/>
            </a:pP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A13D25-CB72-4043-85E4-236725A32430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26326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5D035-2D02-4A6E-B2A3-41BCC4A8102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8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623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0751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69546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A7CF418-43B2-EB4A-BC80-99CC6F5999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CF0A41C-F24C-7148-A78A-8A128F0515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B9A63F4-2E90-7943-BC78-3D9D51F53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1940" indent="-28920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56830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19562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82295" indent="-231366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45027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7759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70491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33223" indent="-23136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2161EA-0439-3845-97F1-94CFE731BC60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8373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2F03-BD2A-4DBF-A1B6-E06D94C3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B4FB9-B8D5-4B1D-B3F3-5B7417BFD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B7BFA-5080-4FC0-A93E-961BB2DC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45B5-8E4F-4ED3-BC0A-CD008C401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33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E791F-FDF5-4FFD-9AB3-774CB9A3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1D168-9042-4563-A000-E3EB1D7C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205CF-6C77-4563-B8C5-630DBF2D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224C-F933-4CB9-B0C3-A9CE12F10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77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FFE1-F964-4E85-B9E4-FF16D643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72CC3-AA65-4468-988B-9E361440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2514-E15D-4731-BFF3-ACEB3AF8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89A46-1CCE-49B6-ADAC-52D50EA11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7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E19B3-94C0-4CFB-BD00-3AC7071EA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817AD-A6C9-41C1-B4A2-076D3F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43028-68D3-4D2A-BB61-CFDD2AE6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ABBA1-D96F-4F2C-978B-890397D348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3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52034-1514-48AE-8A92-94B82BF1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EDE3B-EC14-4484-9B5B-89923DAA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3F30-844F-4FE8-A3C6-FFA3E6E8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92639-D907-4662-B960-B32E50C0B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8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22E685-FCBF-42DA-B312-3B91B477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9C50B9-92D7-41DA-B1A0-BF81DFD3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A9A25C-CB04-420B-8CF7-2F6C0F43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8B7FD-405A-47BB-A55D-B2DEF7C73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01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EF05ED-DF0F-41AF-A0B7-81536DE2A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D38BBB-B224-4786-A750-F74DE2CC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85D9CB-5A78-4A28-B3D5-CAF5D3A64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BFA8-6425-44C6-879A-7BE0A889B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11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BCBCB5-CD97-4F12-815F-4F9D0F5F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07B6ED9-D4D2-49C7-A5A8-5D97F965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1DB59B-AF4E-4D18-9F06-9F2389AC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A5F7A-D5D7-4D61-B2E7-29D7BF896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1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F67B08-9C3C-41BE-8708-DD66BF404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990D78A-FDC4-495A-B44E-ED212047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EBF69F-041F-4046-824B-8A158C2D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13F13-D3C9-43EC-A496-822E4973C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22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F3DABF-5157-4B94-B87D-4ADB6123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427718-0FD4-4647-9147-BC8D2CC1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9BC1AE-DB48-4C3B-8394-D8F0FCCC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BACD-8A70-4E97-82C0-C601284F6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64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00908-0DBF-416C-955D-408EC046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6AFBA6-C054-40C0-9876-518B24FE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49AA97-6DB8-43FE-9015-F36CC6B1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8F927-44C7-411D-BEDB-8E198B755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89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CF49772-F7EE-4FC4-BC8A-0D2BB8E9A7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FE8E93-1167-476A-9749-6EE50F5B9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754DE-B5F5-D34F-9ED4-FD1C8C83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F2EA9-03B6-4C4C-8E0E-935D77C72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04BCD-65D4-EF47-91C3-A0116AF8E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1FEF731B-1C22-4BA5-BDA5-64F77C7CA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2.emf"/><Relationship Id="rId4" Type="http://schemas.openxmlformats.org/officeDocument/2006/relationships/image" Target="../media/image7.png"/><Relationship Id="rId9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12.emf"/><Relationship Id="rId4" Type="http://schemas.openxmlformats.org/officeDocument/2006/relationships/image" Target="../media/image24.png"/><Relationship Id="rId9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tle">
            <a:extLst>
              <a:ext uri="{FF2B5EF4-FFF2-40B4-BE49-F238E27FC236}">
                <a16:creationId xmlns:a16="http://schemas.microsoft.com/office/drawing/2014/main" id="{9D1BEEDF-1607-4429-9C9B-EC87A2E1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29369"/>
            <a:ext cx="12522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A54DCE0-E547-B640-8ACF-61ADDAF7F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948113"/>
            <a:ext cx="34639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1F1FB5-EFCD-4D4D-AD9E-1864C59A5444}"/>
              </a:ext>
            </a:extLst>
          </p:cNvPr>
          <p:cNvCxnSpPr/>
          <p:nvPr/>
        </p:nvCxnSpPr>
        <p:spPr>
          <a:xfrm>
            <a:off x="7086600" y="5257800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A5B90C-B91A-8646-B0F1-A24830ABF02B}"/>
              </a:ext>
            </a:extLst>
          </p:cNvPr>
          <p:cNvCxnSpPr/>
          <p:nvPr/>
        </p:nvCxnSpPr>
        <p:spPr>
          <a:xfrm>
            <a:off x="7086600" y="6248400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AA242F71-8A68-AA44-BAF5-E4A42B2AE4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8925938" y="5364480"/>
            <a:ext cx="809784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AA6C56B3-B593-58EC-888E-9A720B681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5349240"/>
            <a:ext cx="509699" cy="866487"/>
          </a:xfrm>
          <a:prstGeom prst="rect">
            <a:avLst/>
          </a:prstGeom>
        </p:spPr>
      </p:pic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31371E90-11E6-267F-26F2-FC0904508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800" y="5334000"/>
            <a:ext cx="1478825" cy="887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2B6E7-FD8C-0644-8DA3-023FF5A4A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13"/>
          <a:stretch/>
        </p:blipFill>
        <p:spPr>
          <a:xfrm>
            <a:off x="-20782" y="0"/>
            <a:ext cx="12192000" cy="6858000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2372685E-593E-3644-9742-7EA614A98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112" y="314444"/>
            <a:ext cx="56582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400" b="1" dirty="0">
                <a:solidFill>
                  <a:schemeClr val="bg1"/>
                </a:solidFill>
                <a:latin typeface="DIN Offc" panose="020B0504020101020102" pitchFamily="34" charset="77"/>
              </a:rPr>
              <a:t>EMPLOYEE PROFILE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192916-BE6C-ED4D-A269-0ED7A2A800B3}"/>
              </a:ext>
            </a:extLst>
          </p:cNvPr>
          <p:cNvSpPr/>
          <p:nvPr/>
        </p:nvSpPr>
        <p:spPr>
          <a:xfrm>
            <a:off x="575795" y="1457444"/>
            <a:ext cx="30515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51.1%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Hispanic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32.5%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White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9.2%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Black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2.9%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Asian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4.3%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Other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9F7984-A3FC-0E45-8EF4-504B59CBB794}"/>
              </a:ext>
            </a:extLst>
          </p:cNvPr>
          <p:cNvSpPr/>
          <p:nvPr/>
        </p:nvSpPr>
        <p:spPr>
          <a:xfrm>
            <a:off x="590112" y="4191000"/>
            <a:ext cx="23816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FULL TIME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Faculty - 791</a:t>
            </a:r>
          </a:p>
          <a:p>
            <a:r>
              <a:rPr lang="en-US" sz="3000" u="sng" dirty="0">
                <a:solidFill>
                  <a:schemeClr val="bg1"/>
                </a:solidFill>
                <a:latin typeface="DIN Offc" panose="020B0504020101020102" pitchFamily="34" charset="77"/>
              </a:rPr>
              <a:t>Staff –  1,784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Total –  2,575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35213E-6ED3-7D4A-B1E5-D2DE7DA2C9C2}"/>
              </a:ext>
            </a:extLst>
          </p:cNvPr>
          <p:cNvSpPr/>
          <p:nvPr/>
        </p:nvSpPr>
        <p:spPr>
          <a:xfrm>
            <a:off x="3526054" y="4175657"/>
            <a:ext cx="267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PART TIME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Faculty - 884</a:t>
            </a:r>
          </a:p>
          <a:p>
            <a:r>
              <a:rPr lang="en-US" sz="3000" u="sng" dirty="0">
                <a:solidFill>
                  <a:schemeClr val="bg1"/>
                </a:solidFill>
                <a:latin typeface="DIN Offc" panose="020B0504020101020102" pitchFamily="34" charset="77"/>
              </a:rPr>
              <a:t>Staff –  1,129</a:t>
            </a:r>
          </a:p>
          <a:p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Total –  2,013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674211-6580-A34C-A6D7-B1C92278C578}"/>
              </a:ext>
            </a:extLst>
          </p:cNvPr>
          <p:cNvSpPr/>
          <p:nvPr/>
        </p:nvSpPr>
        <p:spPr>
          <a:xfrm>
            <a:off x="4038600" y="1470401"/>
            <a:ext cx="259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57%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Female 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43%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Male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1A0B8D-312A-6741-8396-4056B3DBAC81}"/>
              </a:ext>
            </a:extLst>
          </p:cNvPr>
          <p:cNvSpPr/>
          <p:nvPr/>
        </p:nvSpPr>
        <p:spPr>
          <a:xfrm>
            <a:off x="521930" y="6245471"/>
            <a:ext cx="2019174" cy="30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DIN Offc" panose="020B0504020101020102" pitchFamily="34" charset="77"/>
              </a:rPr>
              <a:t>*Updated March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53F71-D9F3-DD4F-9634-F04C5329C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367" y="429101"/>
            <a:ext cx="719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0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29FBEF-8A55-7443-BD22-CAE1F3645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96"/>
          <a:stretch/>
        </p:blipFill>
        <p:spPr>
          <a:xfrm>
            <a:off x="-17930" y="0"/>
            <a:ext cx="12209929" cy="685800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C27C360-0AB2-BB4E-BB84-811A4260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DIN Offc" panose="020B0504020101020102" pitchFamily="34" charset="77"/>
              </a:rPr>
              <a:t>BLUE BACKGROUND SLIDE</a:t>
            </a:r>
            <a:endParaRPr lang="en-US" altLang="en-US" sz="3200" b="1" dirty="0">
              <a:solidFill>
                <a:srgbClr val="0072BB"/>
              </a:solidFill>
              <a:latin typeface="DIN Offc" panose="020B0504020101020102" pitchFamily="34" charset="77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D06F8DC-6BB9-4848-9B82-FDB9B396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sed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  <a:endParaRPr lang="en-US" altLang="en-US" sz="2000" dirty="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775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42B6E7-FD8C-0644-8DA3-023FF5A4A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05C48712-E3C1-4B40-99B6-6AF09AF38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DIN Offc" panose="020B0504020101020102" pitchFamily="34" charset="77"/>
              </a:rPr>
              <a:t>GREEN BACKGROUND SLIDE</a:t>
            </a:r>
            <a:endParaRPr lang="en-US" altLang="en-US" sz="3200" b="1" dirty="0">
              <a:solidFill>
                <a:srgbClr val="0072BB"/>
              </a:solidFill>
              <a:latin typeface="DIN Offc" panose="020B0504020101020102" pitchFamily="34" charset="77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5B8A5C0-AAD9-394B-84D6-59B51EB92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sed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Lorem ipsum dolor sit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amet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consectetur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adipiscing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elit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sed do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eiusmod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tempor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incididunt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labore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et dolore magna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Ut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enim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ad minim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veniam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quis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nostrud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exercitation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ullamco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laboris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nisi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ut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aliquip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ex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ea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commodo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DIN Offc" panose="020B0504020101020102" pitchFamily="34" charset="77"/>
              </a:rPr>
              <a:t>consequat</a:t>
            </a:r>
            <a:r>
              <a:rPr lang="en-US" sz="2400" dirty="0">
                <a:solidFill>
                  <a:schemeClr val="bg1"/>
                </a:solidFill>
                <a:latin typeface="DIN Offc" panose="020B0504020101020102" pitchFamily="34" charset="77"/>
              </a:rPr>
              <a:t>. </a:t>
            </a:r>
            <a:endParaRPr lang="en-US" altLang="en-US" sz="2000" dirty="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31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FULL WIDTH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sunt</a:t>
            </a:r>
            <a:r>
              <a:rPr lang="en-US" sz="2500" dirty="0">
                <a:latin typeface="DIN Offc" panose="020B0504020101020102" pitchFamily="34" charset="77"/>
              </a:rPr>
              <a:t>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</a:p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DBF82-BA2C-9BAA-286F-2D84B24D4C9D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F8F7555B-7829-6D76-597E-D0A79D24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82ED667-2499-212F-AA9D-3924B2A35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50B7A276-FE9A-CC22-DF49-6A19B79FE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9982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FULL WIDTH (BULLETS)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sunt</a:t>
            </a:r>
            <a:r>
              <a:rPr lang="en-US" sz="2500" dirty="0">
                <a:latin typeface="DIN Offc" panose="020B0504020101020102" pitchFamily="34" charset="77"/>
              </a:rPr>
              <a:t>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</a:p>
          <a:p>
            <a:pPr algn="l" eaLnBrk="1" hangingPunct="1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998CA4-2C59-6B0F-AA5A-727D908BE030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096B03C1-10B8-FB46-EAA7-CB38A9BC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2B8484AB-1AAF-E41F-2918-B07D979B1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A52DE31-ACC2-8AD0-F80B-7320A7CED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2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RIGHT PHOTO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CD4F96-A1E9-F341-BC87-F521C1EB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8" t="31420" r="4927" b="6912"/>
          <a:stretch/>
        </p:blipFill>
        <p:spPr>
          <a:xfrm>
            <a:off x="7467599" y="1409700"/>
            <a:ext cx="4111089" cy="42291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EEE22B-72D1-4B24-B509-326E2324EE13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DFC6010E-8281-A13F-C3A2-87BDD29A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B7237CEE-33CC-69EB-0B1F-DFEF8B36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7B008579-8592-7355-18C8-9D2185557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LEFT PHOTO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CD4F96-A1E9-F341-BC87-F521C1EB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8" t="31420" r="4927" b="6912"/>
          <a:stretch/>
        </p:blipFill>
        <p:spPr>
          <a:xfrm>
            <a:off x="869731" y="1409700"/>
            <a:ext cx="4111089" cy="42291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B325E64-B7BE-9EF4-1D23-FA7D628F7F9E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F1D4FA2C-CD21-FDFB-9A94-331B8741B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BADD716-082E-5FA1-26FB-4383F0D3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B41E75E0-7674-92A3-8912-4F89E83C5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1021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RIGHT CALLOUT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9449C8-D3F2-4342-96FE-75CCEF74CB2D}"/>
              </a:ext>
            </a:extLst>
          </p:cNvPr>
          <p:cNvGrpSpPr/>
          <p:nvPr/>
        </p:nvGrpSpPr>
        <p:grpSpPr>
          <a:xfrm>
            <a:off x="7580586" y="1747797"/>
            <a:ext cx="3739055" cy="3362406"/>
            <a:chOff x="947245" y="1394274"/>
            <a:chExt cx="3739055" cy="33624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B89884-2B76-0D4F-AEA5-A97C6A441AB8}"/>
                </a:ext>
              </a:extLst>
            </p:cNvPr>
            <p:cNvSpPr/>
            <p:nvPr/>
          </p:nvSpPr>
          <p:spPr>
            <a:xfrm>
              <a:off x="952500" y="1394274"/>
              <a:ext cx="3733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B9"/>
                  </a:solidFill>
                  <a:latin typeface="DIN Offc" panose="020B0504020101020102" pitchFamily="34" charset="77"/>
                </a:rPr>
                <a:t>IN SPRING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CE40F9-54C0-C94A-B9B5-AF891B592423}"/>
                </a:ext>
              </a:extLst>
            </p:cNvPr>
            <p:cNvSpPr/>
            <p:nvPr/>
          </p:nvSpPr>
          <p:spPr>
            <a:xfrm>
              <a:off x="952500" y="1613944"/>
              <a:ext cx="3733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2019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4219E6-FCE5-D44C-AAEE-5782CC10C537}"/>
                </a:ext>
              </a:extLst>
            </p:cNvPr>
            <p:cNvCxnSpPr/>
            <p:nvPr/>
          </p:nvCxnSpPr>
          <p:spPr>
            <a:xfrm>
              <a:off x="947245" y="25908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31B99D-1D90-DA4D-B336-FE331A5ABA47}"/>
                </a:ext>
              </a:extLst>
            </p:cNvPr>
            <p:cNvSpPr/>
            <p:nvPr/>
          </p:nvSpPr>
          <p:spPr>
            <a:xfrm>
              <a:off x="947245" y="2710246"/>
              <a:ext cx="3733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PER SEMESTER CREDIT HOUR WILL BE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D3E362-B31B-6E4D-B354-693FB403D0CA}"/>
                </a:ext>
              </a:extLst>
            </p:cNvPr>
            <p:cNvCxnSpPr/>
            <p:nvPr/>
          </p:nvCxnSpPr>
          <p:spPr>
            <a:xfrm>
              <a:off x="947245" y="36576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E39357-487F-AA4C-8516-B3A1DD5F8484}"/>
                </a:ext>
              </a:extLst>
            </p:cNvPr>
            <p:cNvSpPr/>
            <p:nvPr/>
          </p:nvSpPr>
          <p:spPr>
            <a:xfrm>
              <a:off x="1905000" y="3833350"/>
              <a:ext cx="2676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13/</a:t>
              </a:r>
              <a:r>
                <a:rPr lang="en-US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HR MORE</a:t>
              </a:r>
              <a:endParaRPr lang="en-US" sz="2400" b="1" dirty="0">
                <a:solidFill>
                  <a:srgbClr val="0070B9"/>
                </a:solidFill>
                <a:latin typeface="DIN Offc" panose="020B0504020101020102" pitchFamily="34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23EEBB-8309-3340-9282-5FA82777DABB}"/>
                </a:ext>
              </a:extLst>
            </p:cNvPr>
            <p:cNvSpPr/>
            <p:nvPr/>
          </p:nvSpPr>
          <p:spPr>
            <a:xfrm>
              <a:off x="1702675" y="3967271"/>
              <a:ext cx="457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B9"/>
                  </a:solidFill>
                  <a:latin typeface="DIN" pitchFamily="2" charset="0"/>
                </a:rPr>
                <a:t>$</a:t>
              </a:r>
              <a:endParaRPr lang="en-US" sz="1200" b="1" dirty="0">
                <a:solidFill>
                  <a:srgbClr val="0070B9"/>
                </a:solidFill>
                <a:latin typeface="DIN" pitchFamily="2" charset="0"/>
              </a:endParaRP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C11400A8-C506-DC49-B2E5-780CC3134E16}"/>
                </a:ext>
              </a:extLst>
            </p:cNvPr>
            <p:cNvSpPr/>
            <p:nvPr/>
          </p:nvSpPr>
          <p:spPr>
            <a:xfrm rot="10800000">
              <a:off x="1189832" y="4032253"/>
              <a:ext cx="483476" cy="584775"/>
            </a:xfrm>
            <a:prstGeom prst="downArrow">
              <a:avLst/>
            </a:prstGeom>
            <a:solidFill>
              <a:srgbClr val="0070B9"/>
            </a:solidFill>
            <a:ln>
              <a:solidFill>
                <a:srgbClr val="007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359AD6-14AA-0473-A3D0-5DFE61CA8DF8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FD5C1CA1-6C22-2055-A3CC-59CEA937A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A9BF8531-51A4-C778-583F-599056B9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1A5BD331-E8BC-62C5-CFAC-3A4F56FA3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LEFT CALLOUT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295400"/>
            <a:ext cx="6324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sunt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00B908-9F13-E34D-BAD5-F6E01399FAA1}"/>
              </a:ext>
            </a:extLst>
          </p:cNvPr>
          <p:cNvGrpSpPr/>
          <p:nvPr/>
        </p:nvGrpSpPr>
        <p:grpSpPr>
          <a:xfrm>
            <a:off x="949872" y="1747797"/>
            <a:ext cx="3739055" cy="3362406"/>
            <a:chOff x="947245" y="1394274"/>
            <a:chExt cx="3739055" cy="33624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D0A9B8-2438-EF48-BDA5-216B87566348}"/>
                </a:ext>
              </a:extLst>
            </p:cNvPr>
            <p:cNvSpPr/>
            <p:nvPr/>
          </p:nvSpPr>
          <p:spPr>
            <a:xfrm>
              <a:off x="952500" y="1394274"/>
              <a:ext cx="3733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B9"/>
                  </a:solidFill>
                  <a:latin typeface="DIN Offc" panose="020B0504020101020102" pitchFamily="34" charset="77"/>
                </a:rPr>
                <a:t>IN SPRING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22C57F-F9D4-414B-A1EB-97EEC52BDB62}"/>
                </a:ext>
              </a:extLst>
            </p:cNvPr>
            <p:cNvSpPr/>
            <p:nvPr/>
          </p:nvSpPr>
          <p:spPr>
            <a:xfrm>
              <a:off x="952500" y="1613944"/>
              <a:ext cx="3733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2019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EC053E-909B-6B45-8E5E-6D0C41045AE2}"/>
                </a:ext>
              </a:extLst>
            </p:cNvPr>
            <p:cNvCxnSpPr/>
            <p:nvPr/>
          </p:nvCxnSpPr>
          <p:spPr>
            <a:xfrm>
              <a:off x="947245" y="25908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6220A-9C13-4F41-AAD4-47FBCEEAA2E0}"/>
                </a:ext>
              </a:extLst>
            </p:cNvPr>
            <p:cNvSpPr/>
            <p:nvPr/>
          </p:nvSpPr>
          <p:spPr>
            <a:xfrm>
              <a:off x="947245" y="2710246"/>
              <a:ext cx="3733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PER SEMESTER CREDIT HOUR WILL BE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EAF869-0DFB-D640-92C1-343321829C63}"/>
                </a:ext>
              </a:extLst>
            </p:cNvPr>
            <p:cNvCxnSpPr/>
            <p:nvPr/>
          </p:nvCxnSpPr>
          <p:spPr>
            <a:xfrm>
              <a:off x="947245" y="3657600"/>
              <a:ext cx="3733800" cy="0"/>
            </a:xfrm>
            <a:prstGeom prst="line">
              <a:avLst/>
            </a:prstGeom>
            <a:ln w="57150">
              <a:solidFill>
                <a:srgbClr val="007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C921C2-5004-A942-9E2F-177CE12F6885}"/>
                </a:ext>
              </a:extLst>
            </p:cNvPr>
            <p:cNvSpPr/>
            <p:nvPr/>
          </p:nvSpPr>
          <p:spPr>
            <a:xfrm>
              <a:off x="1905000" y="3833350"/>
              <a:ext cx="2676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13/</a:t>
              </a:r>
              <a:r>
                <a:rPr lang="en-US" b="1" dirty="0">
                  <a:solidFill>
                    <a:srgbClr val="0070B9"/>
                  </a:solidFill>
                  <a:latin typeface="DIN Offc" panose="020B0504020101020102" pitchFamily="34" charset="77"/>
                </a:rPr>
                <a:t>HR MORE</a:t>
              </a:r>
              <a:endParaRPr lang="en-US" sz="2400" b="1" dirty="0">
                <a:solidFill>
                  <a:srgbClr val="0070B9"/>
                </a:solidFill>
                <a:latin typeface="DIN Offc" panose="020B0504020101020102" pitchFamily="34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082E1F-DE81-FD42-81E1-BE14F4A7C89B}"/>
                </a:ext>
              </a:extLst>
            </p:cNvPr>
            <p:cNvSpPr/>
            <p:nvPr/>
          </p:nvSpPr>
          <p:spPr>
            <a:xfrm>
              <a:off x="1702675" y="3967271"/>
              <a:ext cx="457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B9"/>
                  </a:solidFill>
                  <a:latin typeface="DIN" pitchFamily="2" charset="0"/>
                </a:rPr>
                <a:t>$</a:t>
              </a:r>
              <a:endParaRPr lang="en-US" sz="1200" b="1" dirty="0">
                <a:solidFill>
                  <a:srgbClr val="0070B9"/>
                </a:solidFill>
                <a:latin typeface="DIN" pitchFamily="2" charset="0"/>
              </a:endParaRP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1ABC70D0-AB61-8F42-A27C-917B6C07EEC0}"/>
                </a:ext>
              </a:extLst>
            </p:cNvPr>
            <p:cNvSpPr/>
            <p:nvPr/>
          </p:nvSpPr>
          <p:spPr>
            <a:xfrm rot="10800000">
              <a:off x="1189832" y="4032253"/>
              <a:ext cx="483476" cy="584775"/>
            </a:xfrm>
            <a:prstGeom prst="downArrow">
              <a:avLst/>
            </a:prstGeom>
            <a:solidFill>
              <a:srgbClr val="0070B9"/>
            </a:solidFill>
            <a:ln>
              <a:solidFill>
                <a:srgbClr val="007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DEB769-7296-4A8E-C82D-74AE32F661DB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E6AD7069-492B-DC7C-75EC-D46FA234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876BBBC1-872C-55CA-22F6-C30F3EDE7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DEEA698-99EB-10C4-CA14-881E51CB9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2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TEXT EXAMPLE SLIDE – FULL WIDTH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E280E54-B345-F546-9853-FD9CFEDF7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95400"/>
            <a:ext cx="10586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Duis </a:t>
            </a:r>
            <a:r>
              <a:rPr lang="en-US" sz="2500" dirty="0" err="1">
                <a:latin typeface="DIN Offc" panose="020B0504020101020102" pitchFamily="34" charset="77"/>
              </a:rPr>
              <a:t>aute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irure</a:t>
            </a:r>
            <a:r>
              <a:rPr lang="en-US" sz="2500" dirty="0">
                <a:latin typeface="DIN Offc" panose="020B0504020101020102" pitchFamily="34" charset="77"/>
              </a:rPr>
              <a:t> dolor in </a:t>
            </a:r>
            <a:r>
              <a:rPr lang="en-US" sz="2500" dirty="0" err="1">
                <a:latin typeface="DIN Offc" panose="020B0504020101020102" pitchFamily="34" charset="77"/>
              </a:rPr>
              <a:t>reprehenderit</a:t>
            </a:r>
            <a:r>
              <a:rPr lang="en-US" sz="2500" dirty="0">
                <a:latin typeface="DIN Offc" panose="020B0504020101020102" pitchFamily="34" charset="77"/>
              </a:rPr>
              <a:t> in </a:t>
            </a:r>
            <a:r>
              <a:rPr lang="en-US" sz="2500" dirty="0" err="1">
                <a:latin typeface="DIN Offc" panose="020B0504020101020102" pitchFamily="34" charset="77"/>
              </a:rPr>
              <a:t>voluptate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velit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esse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cillum</a:t>
            </a:r>
            <a:r>
              <a:rPr lang="en-US" sz="2500" dirty="0">
                <a:latin typeface="DIN Offc" panose="020B0504020101020102" pitchFamily="34" charset="77"/>
              </a:rPr>
              <a:t> dolore </a:t>
            </a:r>
            <a:r>
              <a:rPr lang="en-US" sz="2500" dirty="0" err="1">
                <a:latin typeface="DIN Offc" panose="020B0504020101020102" pitchFamily="34" charset="77"/>
              </a:rPr>
              <a:t>eu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fugiat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nulla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pariatur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r>
              <a:rPr lang="en-US" sz="2500" dirty="0" err="1">
                <a:latin typeface="DIN Offc" panose="020B0504020101020102" pitchFamily="34" charset="77"/>
              </a:rPr>
              <a:t>Excepteur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sint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occaecat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cupidatat</a:t>
            </a:r>
            <a:r>
              <a:rPr lang="en-US" sz="2500" dirty="0">
                <a:latin typeface="DIN Offc" panose="020B0504020101020102" pitchFamily="34" charset="77"/>
              </a:rPr>
              <a:t> non </a:t>
            </a:r>
            <a:r>
              <a:rPr lang="en-US" sz="2500" dirty="0" err="1">
                <a:latin typeface="DIN Offc" panose="020B0504020101020102" pitchFamily="34" charset="77"/>
              </a:rPr>
              <a:t>proident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sunt</a:t>
            </a:r>
            <a:r>
              <a:rPr lang="en-US" sz="2500" dirty="0">
                <a:latin typeface="DIN Offc" panose="020B0504020101020102" pitchFamily="34" charset="77"/>
              </a:rPr>
              <a:t> in culpa qui </a:t>
            </a:r>
            <a:r>
              <a:rPr lang="en-US" sz="2500" dirty="0" err="1">
                <a:latin typeface="DIN Offc" panose="020B0504020101020102" pitchFamily="34" charset="77"/>
              </a:rPr>
              <a:t>officia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deserunt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mollit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anim</a:t>
            </a:r>
            <a:r>
              <a:rPr lang="en-US" sz="2500" dirty="0">
                <a:latin typeface="DIN Offc" panose="020B0504020101020102" pitchFamily="34" charset="77"/>
              </a:rPr>
              <a:t> id </a:t>
            </a:r>
            <a:r>
              <a:rPr lang="en-US" sz="2500" dirty="0" err="1">
                <a:latin typeface="DIN Offc" panose="020B0504020101020102" pitchFamily="34" charset="77"/>
              </a:rPr>
              <a:t>est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laborum</a:t>
            </a:r>
            <a:r>
              <a:rPr lang="en-US" sz="2500" dirty="0">
                <a:latin typeface="DIN Offc" panose="020B0504020101020102" pitchFamily="34" charset="77"/>
              </a:rPr>
              <a:t>.”</a:t>
            </a:r>
          </a:p>
          <a:p>
            <a:pPr marL="0" indent="0" algn="l" eaLnBrk="1" hangingPunct="1">
              <a:defRPr/>
            </a:pPr>
            <a:r>
              <a:rPr lang="en-US" sz="2500" dirty="0">
                <a:latin typeface="DIN Offc" panose="020B0504020101020102" pitchFamily="34" charset="77"/>
              </a:rPr>
              <a:t>Lorem ipsum dolor sit </a:t>
            </a:r>
            <a:r>
              <a:rPr lang="en-US" sz="2500" dirty="0" err="1">
                <a:latin typeface="DIN Offc" panose="020B0504020101020102" pitchFamily="34" charset="77"/>
              </a:rPr>
              <a:t>amet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consectetur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adipiscing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elit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sed</a:t>
            </a:r>
            <a:r>
              <a:rPr lang="en-US" sz="2500" dirty="0">
                <a:latin typeface="DIN Offc" panose="020B0504020101020102" pitchFamily="34" charset="77"/>
              </a:rPr>
              <a:t> do </a:t>
            </a:r>
            <a:r>
              <a:rPr lang="en-US" sz="2500" dirty="0" err="1">
                <a:latin typeface="DIN Offc" panose="020B0504020101020102" pitchFamily="34" charset="77"/>
              </a:rPr>
              <a:t>eiusmod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tempor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incididunt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labore</a:t>
            </a:r>
            <a:r>
              <a:rPr lang="en-US" sz="2500" dirty="0">
                <a:latin typeface="DIN Offc" panose="020B0504020101020102" pitchFamily="34" charset="77"/>
              </a:rPr>
              <a:t> et dolore magna </a:t>
            </a:r>
            <a:r>
              <a:rPr lang="en-US" sz="2500" dirty="0" err="1">
                <a:latin typeface="DIN Offc" panose="020B0504020101020102" pitchFamily="34" charset="77"/>
              </a:rPr>
              <a:t>aliqua</a:t>
            </a:r>
            <a:r>
              <a:rPr lang="en-US" sz="2500" dirty="0">
                <a:latin typeface="DIN Offc" panose="020B0504020101020102" pitchFamily="34" charset="77"/>
              </a:rPr>
              <a:t>. Ut </a:t>
            </a:r>
            <a:r>
              <a:rPr lang="en-US" sz="2500" dirty="0" err="1">
                <a:latin typeface="DIN Offc" panose="020B0504020101020102" pitchFamily="34" charset="77"/>
              </a:rPr>
              <a:t>enim</a:t>
            </a:r>
            <a:r>
              <a:rPr lang="en-US" sz="2500" dirty="0">
                <a:latin typeface="DIN Offc" panose="020B0504020101020102" pitchFamily="34" charset="77"/>
              </a:rPr>
              <a:t> ad minim </a:t>
            </a:r>
            <a:r>
              <a:rPr lang="en-US" sz="2500" dirty="0" err="1">
                <a:latin typeface="DIN Offc" panose="020B0504020101020102" pitchFamily="34" charset="77"/>
              </a:rPr>
              <a:t>veniam</a:t>
            </a:r>
            <a:r>
              <a:rPr lang="en-US" sz="2500" dirty="0">
                <a:latin typeface="DIN Offc" panose="020B0504020101020102" pitchFamily="34" charset="77"/>
              </a:rPr>
              <a:t>, </a:t>
            </a:r>
            <a:r>
              <a:rPr lang="en-US" sz="2500" dirty="0" err="1">
                <a:latin typeface="DIN Offc" panose="020B0504020101020102" pitchFamily="34" charset="77"/>
              </a:rPr>
              <a:t>quis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nostrud</a:t>
            </a:r>
            <a:r>
              <a:rPr lang="en-US" sz="2500" dirty="0">
                <a:latin typeface="DIN Offc" panose="020B0504020101020102" pitchFamily="34" charset="77"/>
              </a:rPr>
              <a:t> exercitation </a:t>
            </a:r>
            <a:r>
              <a:rPr lang="en-US" sz="2500" dirty="0" err="1">
                <a:latin typeface="DIN Offc" panose="020B0504020101020102" pitchFamily="34" charset="77"/>
              </a:rPr>
              <a:t>ullamco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laboris</a:t>
            </a:r>
            <a:r>
              <a:rPr lang="en-US" sz="2500" dirty="0">
                <a:latin typeface="DIN Offc" panose="020B0504020101020102" pitchFamily="34" charset="77"/>
              </a:rPr>
              <a:t> nisi </a:t>
            </a:r>
            <a:r>
              <a:rPr lang="en-US" sz="2500" dirty="0" err="1">
                <a:latin typeface="DIN Offc" panose="020B0504020101020102" pitchFamily="34" charset="77"/>
              </a:rPr>
              <a:t>ut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aliquip</a:t>
            </a:r>
            <a:r>
              <a:rPr lang="en-US" sz="2500" dirty="0">
                <a:latin typeface="DIN Offc" panose="020B0504020101020102" pitchFamily="34" charset="77"/>
              </a:rPr>
              <a:t> ex </a:t>
            </a:r>
            <a:r>
              <a:rPr lang="en-US" sz="2500" dirty="0" err="1">
                <a:latin typeface="DIN Offc" panose="020B0504020101020102" pitchFamily="34" charset="77"/>
              </a:rPr>
              <a:t>ea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commodo</a:t>
            </a:r>
            <a:r>
              <a:rPr lang="en-US" sz="2500" dirty="0">
                <a:latin typeface="DIN Offc" panose="020B0504020101020102" pitchFamily="34" charset="77"/>
              </a:rPr>
              <a:t> </a:t>
            </a:r>
            <a:r>
              <a:rPr lang="en-US" sz="2500" dirty="0" err="1">
                <a:latin typeface="DIN Offc" panose="020B0504020101020102" pitchFamily="34" charset="77"/>
              </a:rPr>
              <a:t>consequat</a:t>
            </a:r>
            <a:r>
              <a:rPr lang="en-US" sz="2500" dirty="0">
                <a:latin typeface="DIN Offc" panose="020B0504020101020102" pitchFamily="34" charset="77"/>
              </a:rPr>
              <a:t>. </a:t>
            </a:r>
            <a:endParaRPr lang="en-US" altLang="en-US" sz="2400" dirty="0">
              <a:latin typeface="DIN Offc" panose="020B0504020101020102" pitchFamily="34" charset="77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4422AF-57E2-152D-CD7C-C75325528EE9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9230B34E-701E-724D-D6AF-DFFD2C1B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D8A3E55C-7A3E-BD1E-7733-5156AC44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10" name="Picture 9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10986DE-0455-DA61-2576-354BAEA80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A7252793-16D8-4149-BFCB-48091ADC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31300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solidFill>
                  <a:srgbClr val="0070B9"/>
                </a:solidFill>
                <a:latin typeface="DIN Offc" panose="020B0504020101020102" pitchFamily="34" charset="77"/>
              </a:rPr>
              <a:t>MISSION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339C7CD9-3300-B048-8C07-1C63521FA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31190"/>
            <a:ext cx="4267200" cy="181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altLang="en-US" sz="2800" dirty="0">
                <a:latin typeface="DIN" pitchFamily="2" charset="0"/>
              </a:rPr>
              <a:t>The Alamo Colleges will be the best in the nation in Student Success and Performance Excellence.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4921478C-631E-A642-BC69-86F0F557D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570620"/>
            <a:ext cx="1828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solidFill>
                  <a:srgbClr val="0070B9"/>
                </a:solidFill>
                <a:latin typeface="DIN Offc" panose="020B0504020101020102" pitchFamily="34" charset="77"/>
              </a:rPr>
              <a:t>VISION</a:t>
            </a: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5949C346-62DD-4D47-B9C4-2D1A4DA69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67610"/>
            <a:ext cx="441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algn="l" eaLnBrk="1" hangingPunct="1">
              <a:defRPr/>
            </a:pPr>
            <a:r>
              <a:rPr lang="en-US" altLang="en-US" sz="2800" dirty="0">
                <a:latin typeface="DIN" pitchFamily="2" charset="0"/>
              </a:rPr>
              <a:t>Empowering our diverse communities for success.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B5A793D6-695E-0D4E-B917-2E529F127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053" y="431300"/>
            <a:ext cx="411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solidFill>
                  <a:srgbClr val="0070B9"/>
                </a:solidFill>
                <a:latin typeface="DIN Offc" panose="020B0504020101020102" pitchFamily="34" charset="77"/>
              </a:rPr>
              <a:t>VALUES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5D131D-B7F4-3E48-8480-7BAF7F23E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231" y="1199020"/>
            <a:ext cx="2230764" cy="22307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D518CF-EEEC-5B47-9D49-9150A8F3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689" y="1186618"/>
            <a:ext cx="2230764" cy="22307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3B3AC3-B76B-AC4D-BCD9-76058089F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902" y="1199020"/>
            <a:ext cx="2230764" cy="22307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D70073-C651-7D40-BCBB-40F444820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230" y="3282939"/>
            <a:ext cx="2230764" cy="22307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6CB5B48-6984-784E-A21B-A1BC08250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8191" y="3282940"/>
            <a:ext cx="2230763" cy="22307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7F2ACE-A818-D746-8338-FED315CED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558" y="3273750"/>
            <a:ext cx="2230763" cy="22307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4B14A8E-00E1-E370-09FC-2B07B868894D}"/>
              </a:ext>
            </a:extLst>
          </p:cNvPr>
          <p:cNvGrpSpPr/>
          <p:nvPr/>
        </p:nvGrpSpPr>
        <p:grpSpPr>
          <a:xfrm>
            <a:off x="0" y="6156643"/>
            <a:ext cx="12192000" cy="712787"/>
            <a:chOff x="0" y="6145213"/>
            <a:chExt cx="12192000" cy="712787"/>
          </a:xfrm>
        </p:grpSpPr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8F91EF3F-CA49-F247-BF37-A375F54DB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145213"/>
              <a:ext cx="12192000" cy="712787"/>
              <a:chOff x="0" y="6145212"/>
              <a:chExt cx="12192000" cy="712788"/>
            </a:xfrm>
          </p:grpSpPr>
          <p:pic>
            <p:nvPicPr>
              <p:cNvPr id="18" name="Picture 2" descr="title">
                <a:extLst>
                  <a:ext uri="{FF2B5EF4-FFF2-40B4-BE49-F238E27FC236}">
                    <a16:creationId xmlns:a16="http://schemas.microsoft.com/office/drawing/2014/main" id="{2F797A22-A0DB-7548-98DA-65E3ABB1E9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145212"/>
                <a:ext cx="12192000" cy="712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48533370-8EFE-F044-9779-458719657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6226175"/>
                <a:ext cx="1981200" cy="550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26D976-B6CF-6FA8-BA88-0FF882F9B1B0}"/>
                </a:ext>
              </a:extLst>
            </p:cNvPr>
            <p:cNvGrpSpPr/>
            <p:nvPr/>
          </p:nvGrpSpPr>
          <p:grpSpPr>
            <a:xfrm>
              <a:off x="10150758" y="6189789"/>
              <a:ext cx="1523462" cy="651005"/>
              <a:chOff x="10150758" y="6189789"/>
              <a:chExt cx="1523462" cy="651005"/>
            </a:xfrm>
          </p:grpSpPr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14D03E20-2D30-9A40-ADA2-060CC559D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 bwMode="auto">
              <a:xfrm>
                <a:off x="10150758" y="6231094"/>
                <a:ext cx="539855" cy="548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Picture 1" descr="A red and blue sign with white text&#10;&#10;Description automatically generated">
                <a:extLst>
                  <a:ext uri="{FF2B5EF4-FFF2-40B4-BE49-F238E27FC236}">
                    <a16:creationId xmlns:a16="http://schemas.microsoft.com/office/drawing/2014/main" id="{15A75811-5766-8719-5C1E-7DE18E53F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91275" y="6189789"/>
                <a:ext cx="382945" cy="651005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6449460-D285-29FA-6A8A-BA07B0740E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CHART</a:t>
            </a:r>
            <a:r>
              <a:rPr lang="en-US" altLang="en-US" sz="3200" b="1" dirty="0">
                <a:solidFill>
                  <a:srgbClr val="0072BB"/>
                </a:solidFill>
                <a:latin typeface="DIN" pitchFamily="2" charset="0"/>
              </a:rPr>
              <a:t> EXAMPLE SLIDE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D78B4698-FFFA-CE45-B209-CC8DCEC8B9FB}"/>
              </a:ext>
            </a:extLst>
          </p:cNvPr>
          <p:cNvGraphicFramePr>
            <a:graphicFrameLocks/>
          </p:cNvGraphicFramePr>
          <p:nvPr/>
        </p:nvGraphicFramePr>
        <p:xfrm>
          <a:off x="838200" y="1219200"/>
          <a:ext cx="10660429" cy="471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5A55191-500C-BBA6-7FC7-FF3AB61A40F1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EEC81B7D-E670-D375-CE6B-0340E3B49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81EE4AA7-51E5-D7D6-7732-B736BF01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09C5B0F-4420-4CC1-81AF-9F6BEC3F8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CHART</a:t>
            </a:r>
            <a:r>
              <a:rPr lang="en-US" altLang="en-US" sz="3200" b="1" dirty="0">
                <a:solidFill>
                  <a:srgbClr val="0072BB"/>
                </a:solidFill>
                <a:latin typeface="DIN" pitchFamily="2" charset="0"/>
              </a:rPr>
              <a:t> EXAMPLE SLIDE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74531B7D-FB70-5B43-8D52-167201E14D8F}"/>
              </a:ext>
            </a:extLst>
          </p:cNvPr>
          <p:cNvGraphicFramePr>
            <a:graphicFrameLocks/>
          </p:cNvGraphicFramePr>
          <p:nvPr/>
        </p:nvGraphicFramePr>
        <p:xfrm>
          <a:off x="838201" y="1219200"/>
          <a:ext cx="10515599" cy="471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4B5BD4F-6A62-1D9F-0DF7-AEC1A93917D1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B1208834-C7DE-D0E3-1055-8524BF55E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3346645-CF95-5B34-36AE-E48DCAC07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0A36C7D-8AAF-F313-AA78-1301C0D47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5CCA52C-4503-B442-AF11-A9A2B15CC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67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rgbClr val="0072BB"/>
                </a:solidFill>
                <a:latin typeface="DIN Offc" panose="020B0504020101020102" pitchFamily="34" charset="77"/>
              </a:rPr>
              <a:t>TABLE</a:t>
            </a:r>
            <a:r>
              <a:rPr lang="en-US" altLang="en-US" sz="3200" b="1" dirty="0">
                <a:solidFill>
                  <a:srgbClr val="0072BB"/>
                </a:solidFill>
                <a:latin typeface="DIN" pitchFamily="2" charset="0"/>
              </a:rPr>
              <a:t> EXAMPLE SLIDE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4608D9F-A3FE-0745-9550-63A9AC785EE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7" name="Picture 2" descr="title">
              <a:extLst>
                <a:ext uri="{FF2B5EF4-FFF2-40B4-BE49-F238E27FC236}">
                  <a16:creationId xmlns:a16="http://schemas.microsoft.com/office/drawing/2014/main" id="{B6394B78-5F46-8A43-AEC9-EA7A49BF4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8D756DB-0A74-604D-BFC3-594FC3A2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75952F6D-577A-3641-BB66-77FCC5432887}"/>
              </a:ext>
            </a:extLst>
          </p:cNvPr>
          <p:cNvGraphicFramePr>
            <a:graphicFrameLocks/>
          </p:cNvGraphicFramePr>
          <p:nvPr/>
        </p:nvGraphicFramePr>
        <p:xfrm>
          <a:off x="914400" y="1199960"/>
          <a:ext cx="10510762" cy="446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6799">
                  <a:extLst>
                    <a:ext uri="{9D8B030D-6E8A-4147-A177-3AD203B41FA5}">
                      <a16:colId xmlns:a16="http://schemas.microsoft.com/office/drawing/2014/main" val="3576934886"/>
                    </a:ext>
                  </a:extLst>
                </a:gridCol>
                <a:gridCol w="4823963">
                  <a:extLst>
                    <a:ext uri="{9D8B030D-6E8A-4147-A177-3AD203B41FA5}">
                      <a16:colId xmlns:a16="http://schemas.microsoft.com/office/drawing/2014/main" val="3538546628"/>
                    </a:ext>
                  </a:extLst>
                </a:gridCol>
              </a:tblGrid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solidFill>
                            <a:schemeClr val="bg1"/>
                          </a:solidFill>
                          <a:latin typeface="DIN Regular" pitchFamily="2" charset="0"/>
                        </a:rPr>
                        <a:t>Alamo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0730" marR="110730" marT="55365" marB="55365">
                    <a:solidFill>
                      <a:srgbClr val="0070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solidFill>
                            <a:schemeClr val="bg1"/>
                          </a:solidFill>
                          <a:latin typeface="DIN Regular" pitchFamily="2" charset="0"/>
                        </a:rPr>
                        <a:t>41.6%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0730" marR="110730" marT="55365" marB="55365">
                    <a:solidFill>
                      <a:srgbClr val="0070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627126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San Jacinto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40.6%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37506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South Texas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38.4%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969555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El Paso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30.9%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771760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Dallas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29.3%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146913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Tarrant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27.3%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66443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Houston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22.5%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643293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Lone Star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21.2%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48337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Collin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20.3%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741264"/>
                  </a:ext>
                </a:extLst>
              </a:tr>
              <a:tr h="436466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Austin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DIN Regular" pitchFamily="2" charset="0"/>
                        </a:rPr>
                        <a:t>19.8%</a:t>
                      </a:r>
                      <a:endParaRPr lang="en-US" sz="2200" b="1" dirty="0"/>
                    </a:p>
                  </a:txBody>
                  <a:tcPr marL="110730" marR="110730" marT="55365" marB="553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40447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AFFA740B-EDBD-3A7E-F363-D4FA79289D88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674C523B-1E07-7910-24C1-929BDCFB7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7826357C-C259-8426-A9FB-C1B3F0643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9" name="Picture 8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2BB0F607-E30B-6ED7-E469-DD6118908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6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itle">
            <a:extLst>
              <a:ext uri="{FF2B5EF4-FFF2-40B4-BE49-F238E27FC236}">
                <a16:creationId xmlns:a16="http://schemas.microsoft.com/office/drawing/2014/main" id="{91534492-50C3-47DF-826D-28ADF68D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C0E5E68B-6602-F549-B437-0A21F16C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969963"/>
            <a:ext cx="6705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Learn more at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alamo.edu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B88CEFB8-4903-FC14-8E30-37B60F3E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7" y="4173576"/>
            <a:ext cx="34639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F0EA95-A1D6-AB0D-2A0B-BB746AF98572}"/>
              </a:ext>
            </a:extLst>
          </p:cNvPr>
          <p:cNvCxnSpPr/>
          <p:nvPr/>
        </p:nvCxnSpPr>
        <p:spPr>
          <a:xfrm>
            <a:off x="4211637" y="5483263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1D4E10-8B2E-E36E-7B36-EAD0DF6A2A93}"/>
              </a:ext>
            </a:extLst>
          </p:cNvPr>
          <p:cNvCxnSpPr/>
          <p:nvPr/>
        </p:nvCxnSpPr>
        <p:spPr>
          <a:xfrm>
            <a:off x="4211637" y="6477000"/>
            <a:ext cx="3733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4C7E1E-5744-424D-8211-ADEE4538851C}"/>
              </a:ext>
            </a:extLst>
          </p:cNvPr>
          <p:cNvGrpSpPr/>
          <p:nvPr/>
        </p:nvGrpSpPr>
        <p:grpSpPr>
          <a:xfrm>
            <a:off x="6050975" y="5574703"/>
            <a:ext cx="1718361" cy="866487"/>
            <a:chOff x="8925938" y="5349240"/>
            <a:chExt cx="1718361" cy="866487"/>
          </a:xfrm>
        </p:grpSpPr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1457F3A0-23D1-C21B-224D-E719FCDA3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8925938" y="5364480"/>
              <a:ext cx="809784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610D4E64-3522-645A-3970-5D8118C2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34600" y="5349240"/>
              <a:ext cx="509699" cy="866487"/>
            </a:xfrm>
            <a:prstGeom prst="rect">
              <a:avLst/>
            </a:prstGeom>
          </p:spPr>
        </p:pic>
      </p:grpSp>
      <p:pic>
        <p:nvPicPr>
          <p:cNvPr id="2" name="Picture 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E6F4637-9A4F-A025-2C2A-47F86F366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5527188"/>
            <a:ext cx="1577791" cy="946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3BE17-7013-0E4C-83F9-F332B1C1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D17EBAAD-FD60-E543-A948-EA5AA2CC5A43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2" name="Picture 2" descr="title">
              <a:extLst>
                <a:ext uri="{FF2B5EF4-FFF2-40B4-BE49-F238E27FC236}">
                  <a16:creationId xmlns:a16="http://schemas.microsoft.com/office/drawing/2014/main" id="{59196DBA-518D-474A-AFFF-EE384E2B1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6242C76D-1329-1E4F-B7E0-EB7849970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DA3474E-D2B9-8E42-80C7-3331A7D02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6177611"/>
              <a:ext cx="1158827" cy="64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936690D3-F8E3-EF40-BF8B-4BB26E5DB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013" y="6145212"/>
              <a:ext cx="711149" cy="69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245A64D0-CFA7-D34C-8AD9-F8B549FD6A61}"/>
              </a:ext>
            </a:extLst>
          </p:cNvPr>
          <p:cNvSpPr txBox="1">
            <a:spLocks/>
          </p:cNvSpPr>
          <p:nvPr/>
        </p:nvSpPr>
        <p:spPr bwMode="auto">
          <a:xfrm>
            <a:off x="3750733" y="6319092"/>
            <a:ext cx="3894667" cy="5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DIN" pitchFamily="2" charset="0"/>
              </a:rPr>
              <a:t>Board Policy B.9.1</a:t>
            </a:r>
            <a:endParaRPr lang="en-US" sz="2800" dirty="0">
              <a:solidFill>
                <a:schemeClr val="bg1"/>
              </a:solidFill>
              <a:latin typeface="DIN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2D782F-046A-4347-8ACD-044EC9E9E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4" y="0"/>
            <a:ext cx="12188052" cy="685800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0D92AA7-7144-8D44-9812-33578A08A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19" y="996897"/>
            <a:ext cx="105869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4800" b="1" dirty="0">
                <a:solidFill>
                  <a:schemeClr val="bg1"/>
                </a:solidFill>
                <a:latin typeface="DIN Offc" panose="020B0504020101020102" pitchFamily="34" charset="77"/>
              </a:rPr>
              <a:t>THE ALAMO WAY</a:t>
            </a:r>
            <a:endParaRPr lang="en-US" altLang="en-US" sz="4800" dirty="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42E8702-36BA-AE4F-957F-EAD3C5B4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402" y="4440440"/>
            <a:ext cx="171999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DIN-Medium" pitchFamily="2" charset="0"/>
              </a:rPr>
              <a:t>Student Success</a:t>
            </a:r>
            <a:endParaRPr lang="en-US" altLang="en-US" sz="2800" dirty="0">
              <a:solidFill>
                <a:schemeClr val="bg1"/>
              </a:solidFill>
              <a:latin typeface="DIN-Medium" pitchFamily="2" charset="0"/>
            </a:endParaRPr>
          </a:p>
          <a:p>
            <a:pPr marL="0" indent="0" algn="l" eaLnBrk="1" hangingPunct="1">
              <a:defRPr/>
            </a:pPr>
            <a:endParaRPr lang="en-US" altLang="en-US" sz="2400" dirty="0">
              <a:latin typeface="DIN" pitchFamily="2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72265335-E325-D945-B5D8-C0A317B5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781" y="4448071"/>
            <a:ext cx="332243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DIN-Medium" pitchFamily="2" charset="0"/>
              </a:rPr>
              <a:t>Principle-Centered</a:t>
            </a:r>
          </a:p>
          <a:p>
            <a:pPr marL="0" indent="0" eaLnBrk="1" hangingPunct="1">
              <a:spcBef>
                <a:spcPts val="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DIN-Medium" pitchFamily="2" charset="0"/>
              </a:rPr>
              <a:t>Leadership</a:t>
            </a:r>
          </a:p>
          <a:p>
            <a:pPr marL="0" indent="0" algn="l" eaLnBrk="1" hangingPunct="1">
              <a:defRPr/>
            </a:pPr>
            <a:endParaRPr lang="en-US" altLang="en-US" sz="2400" dirty="0">
              <a:latin typeface="DIN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4D2096-D3FE-934C-AE5B-A0ACC1D1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189" y="4448071"/>
            <a:ext cx="2362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DIN-Medium" pitchFamily="2" charset="0"/>
              </a:rPr>
              <a:t>Performance Excellence</a:t>
            </a:r>
            <a:endParaRPr lang="en-US" altLang="en-US" sz="2800" dirty="0">
              <a:solidFill>
                <a:schemeClr val="bg1"/>
              </a:solidFill>
              <a:latin typeface="DIN-Medium" pitchFamily="2" charset="0"/>
            </a:endParaRPr>
          </a:p>
          <a:p>
            <a:pPr marL="0" indent="0" algn="l" eaLnBrk="1" hangingPunct="1">
              <a:defRPr/>
            </a:pPr>
            <a:endParaRPr lang="en-US" altLang="en-US" sz="2400" dirty="0">
              <a:latin typeface="DIN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F4B048-D49A-744D-B832-228C2D5D9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943" y="2291425"/>
            <a:ext cx="2090913" cy="20909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44706F-D4AF-C445-95F5-8365BECAC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7888" y="2287082"/>
            <a:ext cx="2090913" cy="20909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7CA0E0-3D79-D84B-8251-0C95C03047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1833" y="2316453"/>
            <a:ext cx="2090913" cy="209091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DCFF91F-963D-494F-8129-0688832B72C2}"/>
              </a:ext>
            </a:extLst>
          </p:cNvPr>
          <p:cNvSpPr txBox="1">
            <a:spLocks/>
          </p:cNvSpPr>
          <p:nvPr/>
        </p:nvSpPr>
        <p:spPr bwMode="auto">
          <a:xfrm>
            <a:off x="8297333" y="5983964"/>
            <a:ext cx="3894667" cy="50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DIN Offc" panose="020B0504020101020102" pitchFamily="34" charset="77"/>
              </a:rPr>
              <a:t>Board Policy B.9.1</a:t>
            </a:r>
          </a:p>
        </p:txBody>
      </p:sp>
    </p:spTree>
    <p:extLst>
      <p:ext uri="{BB962C8B-B14F-4D97-AF65-F5344CB8AC3E}">
        <p14:creationId xmlns:p14="http://schemas.microsoft.com/office/powerpoint/2010/main" val="1781799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99E616-F351-7847-92B8-EE22B8283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" r="6706" b="843"/>
          <a:stretch/>
        </p:blipFill>
        <p:spPr>
          <a:xfrm>
            <a:off x="4511763" y="236351"/>
            <a:ext cx="7567594" cy="6164449"/>
          </a:xfrm>
          <a:prstGeom prst="rect">
            <a:avLst/>
          </a:prstGeom>
        </p:spPr>
      </p:pic>
      <p:grpSp>
        <p:nvGrpSpPr>
          <p:cNvPr id="18" name="Group 1">
            <a:extLst>
              <a:ext uri="{FF2B5EF4-FFF2-40B4-BE49-F238E27FC236}">
                <a16:creationId xmlns:a16="http://schemas.microsoft.com/office/drawing/2014/main" id="{89930222-38C4-6F49-9230-E51BDE63E27A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9" name="Picture 2" descr="title">
              <a:extLst>
                <a:ext uri="{FF2B5EF4-FFF2-40B4-BE49-F238E27FC236}">
                  <a16:creationId xmlns:a16="http://schemas.microsoft.com/office/drawing/2014/main" id="{C9856185-9827-134F-985A-D51DB994B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85951C6-C3B3-8B44-AF30-DF00BC381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31B41A-48EB-A749-8C7A-6D30FE92C4F7}"/>
              </a:ext>
            </a:extLst>
          </p:cNvPr>
          <p:cNvSpPr txBox="1">
            <a:spLocks/>
          </p:cNvSpPr>
          <p:nvPr/>
        </p:nvSpPr>
        <p:spPr>
          <a:xfrm>
            <a:off x="638371" y="457200"/>
            <a:ext cx="4267200" cy="1819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DIN Bold" pitchFamily="2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70B9"/>
                </a:solidFill>
                <a:latin typeface="DIN Offc" panose="020B0504020101020102" pitchFamily="34" charset="77"/>
              </a:rPr>
              <a:t>THE ALAMO COLLEGES</a:t>
            </a:r>
          </a:p>
          <a:p>
            <a:r>
              <a:rPr lang="en-US" sz="4000" dirty="0">
                <a:solidFill>
                  <a:srgbClr val="0070B9"/>
                </a:solidFill>
                <a:latin typeface="DIN Offc" panose="020B0504020101020102" pitchFamily="34" charset="77"/>
              </a:rPr>
              <a:t>DISTRICT FAMILY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4974CCE6-E198-C346-B151-7503D8EC0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84" y="2276264"/>
            <a:ext cx="5987716" cy="376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5 Alamo Colleges</a:t>
            </a: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81B855"/>
                </a:solidFill>
                <a:latin typeface="DIN Offc" panose="020B0504020101020102" pitchFamily="34" charset="77"/>
              </a:rPr>
              <a:t>Northeast Lakeview College</a:t>
            </a: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854D94"/>
                </a:solidFill>
                <a:latin typeface="DIN Offc" panose="020B0504020101020102" pitchFamily="34" charset="77"/>
              </a:rPr>
              <a:t>Northwest Vista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44968D"/>
                </a:solidFill>
                <a:latin typeface="DIN Offc" panose="020B0504020101020102" pitchFamily="34" charset="77"/>
              </a:rPr>
              <a:t>Palo Alto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002596"/>
                </a:solidFill>
                <a:latin typeface="DIN Offc" panose="020B0504020101020102" pitchFamily="34" charset="77"/>
              </a:rPr>
              <a:t>St. Philip’s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857250" lvl="1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b="1" dirty="0">
                <a:solidFill>
                  <a:srgbClr val="D53730"/>
                </a:solidFill>
                <a:latin typeface="DIN Offc" panose="020B0504020101020102" pitchFamily="34" charset="77"/>
              </a:rPr>
              <a:t>San Antonio College</a:t>
            </a:r>
            <a:endParaRPr lang="en-US" altLang="en-US" sz="1800" b="1" dirty="0">
              <a:solidFill>
                <a:srgbClr val="81B855"/>
              </a:solidFill>
              <a:latin typeface="DIN Offc" panose="020B0504020101020102" pitchFamily="34" charset="77"/>
            </a:endParaRP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8 Regional &amp; Neighborhood Centers</a:t>
            </a: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14 Early College High Schools</a:t>
            </a: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3 P-TECHS</a:t>
            </a:r>
          </a:p>
          <a:p>
            <a:pPr marL="457200" indent="-457200" algn="l" eaLnBrk="1" hangingPunct="1">
              <a:spcBef>
                <a:spcPts val="672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DIN Offc" panose="020B0504020101020102" pitchFamily="34" charset="77"/>
              </a:rPr>
              <a:t>8 CAST Career Academies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06400-0AC0-A7D9-0542-2CEA8A8A4CB3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F2C2288-98B2-6EA2-222E-86F211C2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4B3EDF50-97A1-918C-42D6-9131D2DBC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6" name="Picture 5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FAA838E-70C2-C79C-E0B0-B5543A67A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4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9810B6F-EAAB-3640-9ADF-8626EF485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6981" t="11348" r="2529" b="123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408A68-1F64-CE40-881E-E8802F9FD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362200"/>
            <a:ext cx="1816566" cy="2378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A4A0F-69DB-F041-9E63-44CFB25175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90721" y="2565538"/>
            <a:ext cx="1699273" cy="1726921"/>
          </a:xfrm>
          <a:prstGeom prst="rect">
            <a:avLst/>
          </a:prstGeom>
        </p:spPr>
      </p:pic>
      <p:pic>
        <p:nvPicPr>
          <p:cNvPr id="2" name="Picture 1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2CE5B6C1-8261-A783-5648-F3744F2B7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977" y="2273393"/>
            <a:ext cx="1454233" cy="2472194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4C5076-721D-D434-E72F-339AEE8AE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603911"/>
            <a:ext cx="3018595" cy="18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04CB176B-ECC9-AC42-AB75-57C3DAA6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778" y="184210"/>
            <a:ext cx="333487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QUICK STATS</a:t>
            </a:r>
            <a:endParaRPr lang="en-US" altLang="en-US" sz="4000" dirty="0">
              <a:solidFill>
                <a:srgbClr val="0070B9"/>
              </a:solidFill>
              <a:latin typeface="DIN Offc" panose="020B0504020101020102" pitchFamily="34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C589E7-7F2F-4B47-AA31-C19CDBEEB5A0}"/>
              </a:ext>
            </a:extLst>
          </p:cNvPr>
          <p:cNvSpPr/>
          <p:nvPr/>
        </p:nvSpPr>
        <p:spPr>
          <a:xfrm>
            <a:off x="933305" y="2951505"/>
            <a:ext cx="2308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Students across</a:t>
            </a:r>
          </a:p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8 counties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4BA6DC-927E-3543-AB66-4FEB6710D6CC}"/>
              </a:ext>
            </a:extLst>
          </p:cNvPr>
          <p:cNvSpPr/>
          <p:nvPr/>
        </p:nvSpPr>
        <p:spPr>
          <a:xfrm>
            <a:off x="967424" y="2345602"/>
            <a:ext cx="2308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100,000+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FE401-1F13-8B43-A592-6AA8A16FD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29" y="1027758"/>
            <a:ext cx="1533267" cy="1495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D3CF7-A136-3048-83DF-AB1F202A5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857" y="1027757"/>
            <a:ext cx="1533267" cy="1495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86E83-06E3-1847-A4B7-DC8C667FB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948" y="1015737"/>
            <a:ext cx="1455003" cy="1418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5A83D-F504-B64A-8390-B68536B72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697" y="918491"/>
            <a:ext cx="1554727" cy="151607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1170012-9050-FE4F-A337-500398983B4D}"/>
              </a:ext>
            </a:extLst>
          </p:cNvPr>
          <p:cNvSpPr/>
          <p:nvPr/>
        </p:nvSpPr>
        <p:spPr>
          <a:xfrm>
            <a:off x="3318603" y="2951505"/>
            <a:ext cx="3031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Neighborhood &amp; Regional Centers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EA6273-EE01-3A41-91E5-D7C07C512AC3}"/>
              </a:ext>
            </a:extLst>
          </p:cNvPr>
          <p:cNvSpPr/>
          <p:nvPr/>
        </p:nvSpPr>
        <p:spPr>
          <a:xfrm>
            <a:off x="3756811" y="2339475"/>
            <a:ext cx="2057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3247DE-50E0-9B4E-AB45-2F0B3B93CC91}"/>
              </a:ext>
            </a:extLst>
          </p:cNvPr>
          <p:cNvSpPr/>
          <p:nvPr/>
        </p:nvSpPr>
        <p:spPr>
          <a:xfrm>
            <a:off x="6265497" y="2955886"/>
            <a:ext cx="2751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Degree &amp; Certificate Programs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D7B02F-575F-3741-B0F4-F9D2E65D7F5E}"/>
              </a:ext>
            </a:extLst>
          </p:cNvPr>
          <p:cNvSpPr/>
          <p:nvPr/>
        </p:nvSpPr>
        <p:spPr>
          <a:xfrm>
            <a:off x="6585536" y="2342005"/>
            <a:ext cx="22193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350+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A10CA0-D25D-D246-9400-AD6D09D534B3}"/>
              </a:ext>
            </a:extLst>
          </p:cNvPr>
          <p:cNvSpPr/>
          <p:nvPr/>
        </p:nvSpPr>
        <p:spPr>
          <a:xfrm>
            <a:off x="9101571" y="2951505"/>
            <a:ext cx="252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  <a:t>Largest Provider of Workforce Training</a:t>
            </a:r>
            <a:br>
              <a:rPr lang="en-US" sz="2000" dirty="0">
                <a:solidFill>
                  <a:srgbClr val="0070B9"/>
                </a:solidFill>
                <a:latin typeface="DIN Offc" panose="020B0504020101020102" pitchFamily="34" charset="77"/>
              </a:rPr>
            </a:br>
            <a:r>
              <a:rPr lang="en-US" sz="1600" dirty="0">
                <a:solidFill>
                  <a:srgbClr val="0070B9"/>
                </a:solidFill>
                <a:latin typeface="DIN Offc" panose="020B0504020101020102" pitchFamily="34" charset="77"/>
              </a:rPr>
              <a:t>in the area</a:t>
            </a:r>
            <a:endParaRPr lang="en-US" sz="2000" dirty="0">
              <a:solidFill>
                <a:srgbClr val="0070B9"/>
              </a:solidFill>
              <a:latin typeface="DIN Offc" panose="020B0504020101020102" pitchFamily="34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9E838A-E008-4D43-B3B6-14F2C9678C39}"/>
              </a:ext>
            </a:extLst>
          </p:cNvPr>
          <p:cNvSpPr/>
          <p:nvPr/>
        </p:nvSpPr>
        <p:spPr>
          <a:xfrm>
            <a:off x="9285943" y="2346386"/>
            <a:ext cx="1913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#1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9B3FF-25B7-EA4D-9D1D-95464E72C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313" y="4271421"/>
            <a:ext cx="1842011" cy="1563095"/>
          </a:xfrm>
          <a:prstGeom prst="rect">
            <a:avLst/>
          </a:prstGeom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08010031-9727-4D4D-8E65-DCD598A24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166" y="4481468"/>
            <a:ext cx="333487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4000" b="1" dirty="0">
                <a:solidFill>
                  <a:srgbClr val="0070B9"/>
                </a:solidFill>
                <a:latin typeface="DIN Offc" panose="020B0504020101020102" pitchFamily="34" charset="77"/>
              </a:rPr>
              <a:t>DIVERSITY</a:t>
            </a:r>
            <a:endParaRPr lang="en-US" altLang="en-US" sz="4000" dirty="0">
              <a:solidFill>
                <a:srgbClr val="0070B9"/>
              </a:solidFill>
              <a:latin typeface="DIN Offc" panose="020B0504020101020102" pitchFamily="34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DD7F40-1A91-FB43-A154-2D0E74F2A3A6}"/>
              </a:ext>
            </a:extLst>
          </p:cNvPr>
          <p:cNvCxnSpPr/>
          <p:nvPr/>
        </p:nvCxnSpPr>
        <p:spPr>
          <a:xfrm>
            <a:off x="563586" y="4038600"/>
            <a:ext cx="110648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0F3788-52D8-9641-8AC2-A37269AB4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655" y="4262694"/>
            <a:ext cx="1842012" cy="1554389"/>
          </a:xfrm>
          <a:prstGeom prst="rect">
            <a:avLst/>
          </a:prstGeom>
        </p:spPr>
      </p:pic>
      <p:grpSp>
        <p:nvGrpSpPr>
          <p:cNvPr id="7" name="Group 1">
            <a:extLst>
              <a:ext uri="{FF2B5EF4-FFF2-40B4-BE49-F238E27FC236}">
                <a16:creationId xmlns:a16="http://schemas.microsoft.com/office/drawing/2014/main" id="{A251D5B5-58E0-AB33-6814-CC5FA55938E1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2" name="Picture 2" descr="title">
              <a:extLst>
                <a:ext uri="{FF2B5EF4-FFF2-40B4-BE49-F238E27FC236}">
                  <a16:creationId xmlns:a16="http://schemas.microsoft.com/office/drawing/2014/main" id="{D24DC939-9A5B-19B1-A44A-35A633204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C2D21C3-9B9B-D794-A48D-43349537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6EFB71-7487-8A8C-1617-A9978194AAA9}"/>
              </a:ext>
            </a:extLst>
          </p:cNvPr>
          <p:cNvGrpSpPr/>
          <p:nvPr/>
        </p:nvGrpSpPr>
        <p:grpSpPr>
          <a:xfrm>
            <a:off x="10150758" y="6189789"/>
            <a:ext cx="1523462" cy="651005"/>
            <a:chOff x="10150758" y="6189789"/>
            <a:chExt cx="1523462" cy="651005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A56CF33F-5C46-7782-5B67-3708859F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10150758" y="6231094"/>
              <a:ext cx="53985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 red and blue sign with white text&#10;&#10;Description automatically generated">
              <a:extLst>
                <a:ext uri="{FF2B5EF4-FFF2-40B4-BE49-F238E27FC236}">
                  <a16:creationId xmlns:a16="http://schemas.microsoft.com/office/drawing/2014/main" id="{E7925B0B-3797-FB00-558D-9B55782C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291275" y="6189789"/>
              <a:ext cx="382945" cy="651005"/>
            </a:xfrm>
            <a:prstGeom prst="rect">
              <a:avLst/>
            </a:prstGeom>
          </p:spPr>
        </p:pic>
      </p:grpSp>
      <p:pic>
        <p:nvPicPr>
          <p:cNvPr id="22" name="Picture 21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3C3E02DF-6408-87B9-E423-C664EB4F4A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3000" y="6215856"/>
            <a:ext cx="99060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74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A5998FC-E1FB-4E45-B027-E54CD9E49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" t="14890" r="11474" b="10519"/>
          <a:stretch/>
        </p:blipFill>
        <p:spPr>
          <a:xfrm>
            <a:off x="3049" y="0"/>
            <a:ext cx="12188951" cy="68707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22058F-7F10-504F-ACCD-FEEE0E73928A}"/>
              </a:ext>
            </a:extLst>
          </p:cNvPr>
          <p:cNvSpPr/>
          <p:nvPr/>
        </p:nvSpPr>
        <p:spPr>
          <a:xfrm>
            <a:off x="-13139" y="0"/>
            <a:ext cx="5651939" cy="6878160"/>
          </a:xfrm>
          <a:prstGeom prst="rect">
            <a:avLst/>
          </a:prstGeom>
          <a:solidFill>
            <a:srgbClr val="0070B9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705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70DB7-F93D-CB4F-85F1-FC54A84AB194}"/>
              </a:ext>
            </a:extLst>
          </p:cNvPr>
          <p:cNvSpPr/>
          <p:nvPr/>
        </p:nvSpPr>
        <p:spPr>
          <a:xfrm>
            <a:off x="556590" y="2805798"/>
            <a:ext cx="477043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DIN Offc" panose="020B0504020101020102" pitchFamily="34" charset="77"/>
              </a:rPr>
              <a:t>AlamoADVISE</a:t>
            </a:r>
            <a:endParaRPr lang="en-US" sz="3200" dirty="0">
              <a:solidFill>
                <a:schemeClr val="bg1"/>
              </a:solidFill>
              <a:latin typeface="DIN Offc" panose="020B0504020101020102" pitchFamily="34" charset="77"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DIN Offc" panose="020B0504020101020102" pitchFamily="34" charset="77"/>
              </a:rPr>
              <a:t>AlamoINSTITUTES</a:t>
            </a:r>
            <a:endParaRPr lang="en-US" sz="3200" dirty="0">
              <a:solidFill>
                <a:schemeClr val="bg1"/>
              </a:solidFill>
              <a:latin typeface="DIN Offc" panose="020B0504020101020102" pitchFamily="34" charset="77"/>
            </a:endParaRP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DIN Offc" panose="020B0504020101020102" pitchFamily="34" charset="77"/>
              </a:rPr>
              <a:t>High School Programs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DIN Offc" panose="020B0504020101020102" pitchFamily="34" charset="77"/>
              </a:rPr>
              <a:t>Advocacy Centers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DIN Offc" panose="020B0504020101020102" pitchFamily="34" charset="77"/>
              </a:rPr>
              <a:t>AlamoPROMISE</a:t>
            </a:r>
            <a:endParaRPr lang="en-US" sz="3200" dirty="0">
              <a:latin typeface="DIN Offc" panose="020B0504020101020102" pitchFamily="34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7C48FD-09F1-034B-9AA1-9EBB6029656F}"/>
              </a:ext>
            </a:extLst>
          </p:cNvPr>
          <p:cNvCxnSpPr>
            <a:cxnSpLocks/>
          </p:cNvCxnSpPr>
          <p:nvPr/>
        </p:nvCxnSpPr>
        <p:spPr>
          <a:xfrm>
            <a:off x="568623" y="2487155"/>
            <a:ext cx="45367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EDA1CC-7F45-A849-8C16-B5BC22C6EDC6}"/>
              </a:ext>
            </a:extLst>
          </p:cNvPr>
          <p:cNvGrpSpPr/>
          <p:nvPr/>
        </p:nvGrpSpPr>
        <p:grpSpPr>
          <a:xfrm>
            <a:off x="106361" y="990600"/>
            <a:ext cx="5461299" cy="1521109"/>
            <a:chOff x="177501" y="-669452"/>
            <a:chExt cx="5461299" cy="1303380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95C0463C-4F76-BB49-B2EB-8FA220ED082D}"/>
                </a:ext>
              </a:extLst>
            </p:cNvPr>
            <p:cNvSpPr txBox="1">
              <a:spLocks/>
            </p:cNvSpPr>
            <p:nvPr/>
          </p:nvSpPr>
          <p:spPr>
            <a:xfrm>
              <a:off x="177501" y="-107890"/>
              <a:ext cx="5461299" cy="74181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i="0" kern="1200">
                  <a:solidFill>
                    <a:schemeClr val="tx1"/>
                  </a:solidFill>
                  <a:latin typeface="DIN 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solidFill>
                    <a:schemeClr val="bg1"/>
                  </a:solidFill>
                  <a:latin typeface="DIN Offc" panose="020B0504020101020102" pitchFamily="34" charset="77"/>
                </a:rPr>
                <a:t>KEY PRIORITIES</a:t>
              </a:r>
              <a:endParaRPr lang="en-US" sz="4800" b="0" dirty="0">
                <a:solidFill>
                  <a:schemeClr val="bg1"/>
                </a:solidFill>
                <a:latin typeface="DIN Offc" panose="020B0504020101020102" pitchFamily="34" charset="77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DE91DF34-E487-E041-99DE-02BB2516DF0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-669452"/>
              <a:ext cx="4953000" cy="89946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i="0" kern="1200">
                  <a:solidFill>
                    <a:schemeClr val="tx1"/>
                  </a:solidFill>
                  <a:latin typeface="DIN 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200" b="0" dirty="0">
                  <a:solidFill>
                    <a:schemeClr val="bg1"/>
                  </a:solidFill>
                  <a:latin typeface="DIN Offc" panose="020B0504020101020102" pitchFamily="34" charset="77"/>
                </a:rPr>
                <a:t>ALAMO COLLEGES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60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Group 1">
            <a:extLst>
              <a:ext uri="{FF2B5EF4-FFF2-40B4-BE49-F238E27FC236}">
                <a16:creationId xmlns:a16="http://schemas.microsoft.com/office/drawing/2014/main" id="{725F3646-E012-7E49-A1C4-DC2C05BE623F}"/>
              </a:ext>
            </a:extLst>
          </p:cNvPr>
          <p:cNvGrpSpPr>
            <a:grpSpLocks/>
          </p:cNvGrpSpPr>
          <p:nvPr/>
        </p:nvGrpSpPr>
        <p:grpSpPr bwMode="auto">
          <a:xfrm>
            <a:off x="0" y="6145213"/>
            <a:ext cx="12192000" cy="712787"/>
            <a:chOff x="0" y="6145212"/>
            <a:chExt cx="12192000" cy="712788"/>
          </a:xfrm>
        </p:grpSpPr>
        <p:pic>
          <p:nvPicPr>
            <p:cNvPr id="17412" name="Picture 2" descr="title">
              <a:extLst>
                <a:ext uri="{FF2B5EF4-FFF2-40B4-BE49-F238E27FC236}">
                  <a16:creationId xmlns:a16="http://schemas.microsoft.com/office/drawing/2014/main" id="{2BCC5A0A-179C-6848-BE85-31A3E4B90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5212"/>
              <a:ext cx="1219200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5">
              <a:extLst>
                <a:ext uri="{FF2B5EF4-FFF2-40B4-BE49-F238E27FC236}">
                  <a16:creationId xmlns:a16="http://schemas.microsoft.com/office/drawing/2014/main" id="{1B06FC25-225E-774A-9DAE-774E467F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226175"/>
              <a:ext cx="1981200" cy="55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4">
              <a:extLst>
                <a:ext uri="{FF2B5EF4-FFF2-40B4-BE49-F238E27FC236}">
                  <a16:creationId xmlns:a16="http://schemas.microsoft.com/office/drawing/2014/main" id="{4272D6E6-4CA7-7647-A44D-35CB87BA2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6177611"/>
              <a:ext cx="1158827" cy="64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>
              <a:extLst>
                <a:ext uri="{FF2B5EF4-FFF2-40B4-BE49-F238E27FC236}">
                  <a16:creationId xmlns:a16="http://schemas.microsoft.com/office/drawing/2014/main" id="{CDD8E51A-B8D1-4241-BB97-3F4DCFEBF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4013" y="6145212"/>
              <a:ext cx="711149" cy="69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26DC9D2-CBE8-7F4A-9B4E-6B8F7665B3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658" r="12990" b="10943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22058F-7F10-504F-ACCD-FEEE0E73928A}"/>
              </a:ext>
            </a:extLst>
          </p:cNvPr>
          <p:cNvSpPr/>
          <p:nvPr/>
        </p:nvSpPr>
        <p:spPr>
          <a:xfrm>
            <a:off x="7620000" y="0"/>
            <a:ext cx="4572000" cy="6878160"/>
          </a:xfrm>
          <a:prstGeom prst="rect">
            <a:avLst/>
          </a:prstGeom>
          <a:solidFill>
            <a:srgbClr val="006350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A705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C0463C-4F76-BB49-B2EB-8FA220ED082D}"/>
              </a:ext>
            </a:extLst>
          </p:cNvPr>
          <p:cNvSpPr txBox="1">
            <a:spLocks/>
          </p:cNvSpPr>
          <p:nvPr/>
        </p:nvSpPr>
        <p:spPr>
          <a:xfrm>
            <a:off x="7810639" y="951534"/>
            <a:ext cx="4162561" cy="899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DIN 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DIN Offc" panose="020B0804020101020102" pitchFamily="34" charset="77"/>
              </a:rPr>
              <a:t>$9,400</a:t>
            </a:r>
            <a:endParaRPr lang="en-US" sz="7200" b="0" dirty="0">
              <a:solidFill>
                <a:schemeClr val="bg1"/>
              </a:solidFill>
              <a:latin typeface="DIN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A70DB7-F93D-CB4F-85F1-FC54A84AB194}"/>
              </a:ext>
            </a:extLst>
          </p:cNvPr>
          <p:cNvSpPr/>
          <p:nvPr/>
        </p:nvSpPr>
        <p:spPr>
          <a:xfrm>
            <a:off x="8201761" y="2362200"/>
            <a:ext cx="34120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DIN Offc" panose="020B0504020101020102" pitchFamily="34" charset="77"/>
              </a:rPr>
              <a:t>The average associate degree graduate from the Alamo Colleges will see an increase in earnings of $9,400 each year compared to someone with a high school diploma working in Texas.</a:t>
            </a:r>
            <a:endParaRPr lang="en-US" sz="2500" dirty="0">
              <a:latin typeface="DIN Offc" panose="020B0504020101020102" pitchFamily="34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7C48FD-09F1-034B-9AA1-9EBB6029656F}"/>
              </a:ext>
            </a:extLst>
          </p:cNvPr>
          <p:cNvCxnSpPr>
            <a:cxnSpLocks/>
          </p:cNvCxnSpPr>
          <p:nvPr/>
        </p:nvCxnSpPr>
        <p:spPr>
          <a:xfrm>
            <a:off x="8201761" y="2144476"/>
            <a:ext cx="33088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9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29FBEF-8A55-7443-BD22-CAE1F3645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96"/>
          <a:stretch/>
        </p:blipFill>
        <p:spPr>
          <a:xfrm>
            <a:off x="-17930" y="7367"/>
            <a:ext cx="1220992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27438F-2B85-1B43-B561-1123E41EF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067" y="5152670"/>
            <a:ext cx="4990932" cy="1705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DE000-ED93-70DA-2E70-DBB2E9D66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067" y="5152670"/>
            <a:ext cx="4990932" cy="1705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D5C1D4-ED70-3718-9A62-352E69A7364E}"/>
              </a:ext>
            </a:extLst>
          </p:cNvPr>
          <p:cNvSpPr/>
          <p:nvPr/>
        </p:nvSpPr>
        <p:spPr>
          <a:xfrm>
            <a:off x="521930" y="973773"/>
            <a:ext cx="43508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66%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Hispanic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9%     </a:t>
            </a:r>
            <a:r>
              <a:rPr lang="en-US" sz="2800" dirty="0">
                <a:solidFill>
                  <a:schemeClr val="bg1"/>
                </a:solidFill>
                <a:latin typeface="DIN Offc" panose="020B0504020101020102" pitchFamily="34" charset="77"/>
              </a:rPr>
              <a:t>African-American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19%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White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3%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Asian</a:t>
            </a:r>
          </a:p>
          <a:p>
            <a:r>
              <a:rPr lang="en-US" sz="3000" b="1" dirty="0">
                <a:solidFill>
                  <a:schemeClr val="bg1"/>
                </a:solidFill>
                <a:latin typeface="DIN Offc" panose="020B0504020101020102" pitchFamily="34" charset="77"/>
              </a:rPr>
              <a:t>3%     </a:t>
            </a:r>
            <a:r>
              <a:rPr lang="en-US" sz="3000" dirty="0">
                <a:solidFill>
                  <a:schemeClr val="bg1"/>
                </a:solidFill>
                <a:latin typeface="DIN Offc" panose="020B0504020101020102" pitchFamily="34" charset="77"/>
              </a:rPr>
              <a:t>Other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4DD52-90D6-696E-C4CC-38244654D246}"/>
              </a:ext>
            </a:extLst>
          </p:cNvPr>
          <p:cNvSpPr/>
          <p:nvPr/>
        </p:nvSpPr>
        <p:spPr>
          <a:xfrm>
            <a:off x="521930" y="3560335"/>
            <a:ext cx="30515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 panose="020B0504020101020102" pitchFamily="34" charset="77"/>
              </a:rPr>
              <a:t>61%   </a:t>
            </a:r>
            <a:r>
              <a:rPr lang="en-US" sz="3000">
                <a:solidFill>
                  <a:schemeClr val="bg1"/>
                </a:solidFill>
                <a:latin typeface="DIN Offc" panose="020B0504020101020102" pitchFamily="34" charset="77"/>
              </a:rPr>
              <a:t>Female </a:t>
            </a:r>
          </a:p>
          <a:p>
            <a:r>
              <a:rPr lang="en-US" sz="3000" b="1">
                <a:solidFill>
                  <a:schemeClr val="bg1"/>
                </a:solidFill>
                <a:latin typeface="DIN Offc" panose="020B0504020101020102" pitchFamily="34" charset="77"/>
              </a:rPr>
              <a:t>39%   </a:t>
            </a:r>
            <a:r>
              <a:rPr lang="en-US" sz="3000">
                <a:solidFill>
                  <a:schemeClr val="bg1"/>
                </a:solidFill>
                <a:latin typeface="DIN Offc" panose="020B0504020101020102" pitchFamily="34" charset="77"/>
              </a:rPr>
              <a:t>Male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D137A5-B165-DDF6-CB00-ACE48FD89C08}"/>
              </a:ext>
            </a:extLst>
          </p:cNvPr>
          <p:cNvSpPr/>
          <p:nvPr/>
        </p:nvSpPr>
        <p:spPr>
          <a:xfrm>
            <a:off x="6574549" y="1122253"/>
            <a:ext cx="2428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DIN Offc" panose="020B0504020101020102" pitchFamily="34" charset="77"/>
              </a:rPr>
              <a:t>32%  </a:t>
            </a:r>
            <a:r>
              <a:rPr lang="en-US" sz="2400">
                <a:solidFill>
                  <a:schemeClr val="bg1"/>
                </a:solidFill>
                <a:latin typeface="DIN Offc" panose="020B0504020101020102" pitchFamily="34" charset="77"/>
              </a:rPr>
              <a:t>Full-Time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0EE12-1665-13E9-2F64-B3F5624273C3}"/>
              </a:ext>
            </a:extLst>
          </p:cNvPr>
          <p:cNvSpPr/>
          <p:nvPr/>
        </p:nvSpPr>
        <p:spPr>
          <a:xfrm>
            <a:off x="7523051" y="2076819"/>
            <a:ext cx="42505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 panose="020B0504020101020102" pitchFamily="34" charset="77"/>
              </a:rPr>
              <a:t>70%  </a:t>
            </a:r>
            <a:r>
              <a:rPr lang="en-US" sz="2000">
                <a:solidFill>
                  <a:schemeClr val="bg1"/>
                </a:solidFill>
                <a:latin typeface="DIN Offc" panose="020B0504020101020102" pitchFamily="34" charset="77"/>
              </a:rPr>
              <a:t>Rely on Financial Aid &amp; </a:t>
            </a:r>
            <a:br>
              <a:rPr lang="en-US" sz="2000">
                <a:solidFill>
                  <a:schemeClr val="bg1"/>
                </a:solidFill>
                <a:latin typeface="DIN Offc" panose="020B0504020101020102" pitchFamily="34" charset="77"/>
              </a:rPr>
            </a:br>
            <a:r>
              <a:rPr lang="en-US" sz="2000">
                <a:solidFill>
                  <a:schemeClr val="bg1"/>
                </a:solidFill>
                <a:latin typeface="DIN Offc" panose="020B0504020101020102" pitchFamily="34" charset="77"/>
              </a:rPr>
              <a:t>              Scholarships</a:t>
            </a:r>
            <a:endParaRPr lang="en-US" sz="3000">
              <a:solidFill>
                <a:schemeClr val="bg1"/>
              </a:solidFill>
              <a:latin typeface="DIN Offc" panose="020B0504020101020102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3E6359-F66C-C8E5-EBA1-88FEA8D86D02}"/>
              </a:ext>
            </a:extLst>
          </p:cNvPr>
          <p:cNvSpPr/>
          <p:nvPr/>
        </p:nvSpPr>
        <p:spPr>
          <a:xfrm>
            <a:off x="6306127" y="462902"/>
            <a:ext cx="6111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C000"/>
                </a:solidFill>
                <a:latin typeface="DIN Offc Medium" panose="020B0504020101020102" pitchFamily="34" charset="77"/>
              </a:rPr>
              <a:t>100,000</a:t>
            </a:r>
            <a:r>
              <a:rPr lang="en-US" sz="3200">
                <a:solidFill>
                  <a:srgbClr val="FFC000"/>
                </a:solidFill>
                <a:latin typeface="DIN Offc Medium" panose="020B0504020101020102" pitchFamily="34" charset="77"/>
              </a:rPr>
              <a:t> </a:t>
            </a:r>
            <a:r>
              <a:rPr lang="en-US" sz="2800">
                <a:solidFill>
                  <a:srgbClr val="FFC000"/>
                </a:solidFill>
                <a:latin typeface="DIN Offc Medium" panose="020B0504020101020102" pitchFamily="34" charset="77"/>
              </a:rPr>
              <a:t>Students Served Annually</a:t>
            </a:r>
          </a:p>
        </p:txBody>
      </p:sp>
      <p:pic>
        <p:nvPicPr>
          <p:cNvPr id="9" name="Picture 8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C4F721CE-F90E-111D-62F6-72978E34A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52" y="1172841"/>
            <a:ext cx="8549640" cy="5692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ACC689-5C27-27F6-4F9F-6B7F624C7DF9}"/>
              </a:ext>
            </a:extLst>
          </p:cNvPr>
          <p:cNvSpPr txBox="1"/>
          <p:nvPr/>
        </p:nvSpPr>
        <p:spPr>
          <a:xfrm flipH="1">
            <a:off x="376870" y="253629"/>
            <a:ext cx="464092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3600" b="1">
                <a:solidFill>
                  <a:schemeClr val="bg1"/>
                </a:solidFill>
                <a:latin typeface="Helvetica Neue" panose="02000503000000020004" pitchFamily="2" charset="0"/>
              </a:rPr>
              <a:t>LEARNER PROFILE</a:t>
            </a:r>
            <a:endParaRPr lang="tr-TR" sz="3600">
              <a:solidFill>
                <a:srgbClr val="0070C0"/>
              </a:solidFill>
              <a:latin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3E25ED-3047-20B8-CDFE-A6EC8FD53156}"/>
              </a:ext>
            </a:extLst>
          </p:cNvPr>
          <p:cNvSpPr/>
          <p:nvPr/>
        </p:nvSpPr>
        <p:spPr>
          <a:xfrm>
            <a:off x="7616502" y="2961027"/>
            <a:ext cx="4667496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29%  </a:t>
            </a:r>
            <a:r>
              <a:rPr lang="en-US" sz="2000">
                <a:solidFill>
                  <a:schemeClr val="bg1"/>
                </a:solidFill>
                <a:latin typeface="DIN Offc"/>
              </a:rPr>
              <a:t>Economically Disadvantaged</a:t>
            </a:r>
            <a:endParaRPr lang="en-US" sz="3000">
              <a:solidFill>
                <a:schemeClr val="bg1"/>
              </a:solidFill>
              <a:latin typeface="DIN Offc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B19BC-5B6D-D634-0132-477A95B3BBBF}"/>
              </a:ext>
            </a:extLst>
          </p:cNvPr>
          <p:cNvSpPr/>
          <p:nvPr/>
        </p:nvSpPr>
        <p:spPr>
          <a:xfrm>
            <a:off x="478798" y="4942510"/>
            <a:ext cx="2779928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26%   </a:t>
            </a:r>
            <a:r>
              <a:rPr lang="en-US" sz="3000">
                <a:solidFill>
                  <a:schemeClr val="bg1"/>
                </a:solidFill>
                <a:latin typeface="DIN Offc"/>
              </a:rPr>
              <a:t>Adults 25+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9D0534-3E52-2E63-D88E-D348411F2F91}"/>
              </a:ext>
            </a:extLst>
          </p:cNvPr>
          <p:cNvSpPr/>
          <p:nvPr/>
        </p:nvSpPr>
        <p:spPr>
          <a:xfrm>
            <a:off x="7652446" y="3514554"/>
            <a:ext cx="4667496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17%  </a:t>
            </a:r>
            <a:r>
              <a:rPr lang="en-US" sz="2000">
                <a:solidFill>
                  <a:schemeClr val="bg1"/>
                </a:solidFill>
                <a:latin typeface="DIN Offc"/>
              </a:rPr>
              <a:t>Academically Disadvantaged</a:t>
            </a:r>
            <a:endParaRPr lang="en-US" sz="3000">
              <a:solidFill>
                <a:schemeClr val="bg1"/>
              </a:solidFill>
              <a:latin typeface="DIN Off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471B72-4614-2EE3-C939-F95D089861FE}"/>
              </a:ext>
            </a:extLst>
          </p:cNvPr>
          <p:cNvSpPr/>
          <p:nvPr/>
        </p:nvSpPr>
        <p:spPr>
          <a:xfrm>
            <a:off x="9174077" y="1129415"/>
            <a:ext cx="4683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DIN Offc" panose="020B0504020101020102" pitchFamily="34" charset="77"/>
              </a:rPr>
              <a:t>68%  </a:t>
            </a:r>
            <a:r>
              <a:rPr lang="en-US" sz="2400">
                <a:solidFill>
                  <a:schemeClr val="bg1"/>
                </a:solidFill>
                <a:latin typeface="DIN Offc" panose="020B0504020101020102" pitchFamily="34" charset="77"/>
              </a:rPr>
              <a:t>Part-Time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93DD5F-3F7E-6FB6-C5AA-5619B09F5F8E}"/>
              </a:ext>
            </a:extLst>
          </p:cNvPr>
          <p:cNvSpPr/>
          <p:nvPr/>
        </p:nvSpPr>
        <p:spPr>
          <a:xfrm>
            <a:off x="7788573" y="4271512"/>
            <a:ext cx="4257653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DIN Offc"/>
              </a:rPr>
              <a:t>7%  </a:t>
            </a:r>
            <a:r>
              <a:rPr lang="en-US" sz="2000">
                <a:solidFill>
                  <a:schemeClr val="bg1"/>
                </a:solidFill>
                <a:latin typeface="DIN Offc"/>
              </a:rPr>
              <a:t>Military Affiliated</a:t>
            </a:r>
            <a:endParaRPr lang="en-US" sz="3000">
              <a:solidFill>
                <a:schemeClr val="bg1"/>
              </a:solidFill>
              <a:latin typeface="DIN Offc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76E4CB-C83C-C79A-87BC-4B19BB05BC17}"/>
              </a:ext>
            </a:extLst>
          </p:cNvPr>
          <p:cNvCxnSpPr/>
          <p:nvPr/>
        </p:nvCxnSpPr>
        <p:spPr>
          <a:xfrm>
            <a:off x="8915400" y="1079373"/>
            <a:ext cx="0" cy="5617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9A1F84D-E90C-6285-A128-BCB2D277FFB9}"/>
              </a:ext>
            </a:extLst>
          </p:cNvPr>
          <p:cNvSpPr/>
          <p:nvPr/>
        </p:nvSpPr>
        <p:spPr>
          <a:xfrm>
            <a:off x="521930" y="6245471"/>
            <a:ext cx="2019174" cy="30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DIN Offc" panose="020B0504020101020102" pitchFamily="34" charset="77"/>
              </a:rPr>
              <a:t>*Updated Q4 2023</a:t>
            </a:r>
          </a:p>
        </p:txBody>
      </p:sp>
    </p:spTree>
    <p:extLst>
      <p:ext uri="{BB962C8B-B14F-4D97-AF65-F5344CB8AC3E}">
        <p14:creationId xmlns:p14="http://schemas.microsoft.com/office/powerpoint/2010/main" val="3727730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8534ECC77E945BC72A1D1DB923EDB" ma:contentTypeVersion="8" ma:contentTypeDescription="Create a new document." ma:contentTypeScope="" ma:versionID="2c18ad78375f67ba419b382fc82d80f8">
  <xsd:schema xmlns:xsd="http://www.w3.org/2001/XMLSchema" xmlns:xs="http://www.w3.org/2001/XMLSchema" xmlns:p="http://schemas.microsoft.com/office/2006/metadata/properties" xmlns:ns2="56b58bf8-6e6a-40aa-8785-a39550b48554" xmlns:ns3="486ddb6c-1e7e-4c6d-a104-683363c0eabe" targetNamespace="http://schemas.microsoft.com/office/2006/metadata/properties" ma:root="true" ma:fieldsID="e5e1de2b10e7b8d393205b1f4632e8f2" ns2:_="" ns3:_="">
    <xsd:import namespace="56b58bf8-6e6a-40aa-8785-a39550b48554"/>
    <xsd:import namespace="486ddb6c-1e7e-4c6d-a104-683363c0ea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58bf8-6e6a-40aa-8785-a39550b485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ddb6c-1e7e-4c6d-a104-683363c0e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B4A689-1707-43A7-8B27-27E209A9CD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EA58FF-787B-4110-A74D-DCF5BABCE114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486ddb6c-1e7e-4c6d-a104-683363c0eabe"/>
    <ds:schemaRef ds:uri="56b58bf8-6e6a-40aa-8785-a39550b48554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8596617-931B-470A-8C16-AC66BC25ED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b58bf8-6e6a-40aa-8785-a39550b48554"/>
    <ds:schemaRef ds:uri="486ddb6c-1e7e-4c6d-a104-683363c0ea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14996</TotalTime>
  <Words>1329</Words>
  <Application>Microsoft Macintosh PowerPoint</Application>
  <PresentationFormat>Widescreen</PresentationFormat>
  <Paragraphs>154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DIN</vt:lpstr>
      <vt:lpstr>DIN Offc</vt:lpstr>
      <vt:lpstr>DIN Offc Medium</vt:lpstr>
      <vt:lpstr>DIN Regular</vt:lpstr>
      <vt:lpstr>DIN-Medium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Hope McCall</dc:creator>
  <cp:lastModifiedBy>Anderson Marketing Group</cp:lastModifiedBy>
  <cp:revision>80</cp:revision>
  <dcterms:created xsi:type="dcterms:W3CDTF">2019-03-06T05:00:10Z</dcterms:created>
  <dcterms:modified xsi:type="dcterms:W3CDTF">2024-12-06T17:32:59Z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0x010100ACC8534ECC77E945BC72A1D1DB923EDB</vt:lpwstr>
  </property>
  <property fmtid="{D5CDD505-2E9C-101B-9397-08002B2CF9AE}" pid="3" name="Order">
    <vt:lpwstr>5500.00000000000</vt:lpwstr>
  </property>
</Properties>
</file>