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3"/>
  </p:notesMasterIdLst>
  <p:handoutMasterIdLst>
    <p:handoutMasterId r:id="rId34"/>
  </p:handoutMasterIdLst>
  <p:sldIdLst>
    <p:sldId id="256" r:id="rId2"/>
    <p:sldId id="257" r:id="rId3"/>
    <p:sldId id="282" r:id="rId4"/>
    <p:sldId id="258" r:id="rId5"/>
    <p:sldId id="259" r:id="rId6"/>
    <p:sldId id="261" r:id="rId7"/>
    <p:sldId id="285" r:id="rId8"/>
    <p:sldId id="284" r:id="rId9"/>
    <p:sldId id="286" r:id="rId10"/>
    <p:sldId id="263" r:id="rId11"/>
    <p:sldId id="264" r:id="rId12"/>
    <p:sldId id="265" r:id="rId13"/>
    <p:sldId id="266" r:id="rId14"/>
    <p:sldId id="267" r:id="rId15"/>
    <p:sldId id="268" r:id="rId16"/>
    <p:sldId id="269" r:id="rId17"/>
    <p:sldId id="270" r:id="rId18"/>
    <p:sldId id="271" r:id="rId19"/>
    <p:sldId id="288" r:id="rId20"/>
    <p:sldId id="272" r:id="rId21"/>
    <p:sldId id="273" r:id="rId22"/>
    <p:sldId id="283" r:id="rId23"/>
    <p:sldId id="287" r:id="rId24"/>
    <p:sldId id="274" r:id="rId25"/>
    <p:sldId id="275" r:id="rId26"/>
    <p:sldId id="276" r:id="rId27"/>
    <p:sldId id="277" r:id="rId28"/>
    <p:sldId id="278" r:id="rId29"/>
    <p:sldId id="279" r:id="rId30"/>
    <p:sldId id="280" r:id="rId31"/>
    <p:sldId id="281" r:id="rId3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22" autoAdjust="0"/>
  </p:normalViewPr>
  <p:slideViewPr>
    <p:cSldViewPr>
      <p:cViewPr varScale="1">
        <p:scale>
          <a:sx n="104" d="100"/>
          <a:sy n="104" d="100"/>
        </p:scale>
        <p:origin x="-7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67" tIns="46634" rIns="93267" bIns="4663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67" tIns="46634" rIns="93267" bIns="46634" rtlCol="0"/>
          <a:lstStyle>
            <a:lvl1pPr algn="r">
              <a:defRPr sz="1200"/>
            </a:lvl1pPr>
          </a:lstStyle>
          <a:p>
            <a:fld id="{4C3F4698-F979-45F9-8814-306CCFD0356F}" type="datetimeFigureOut">
              <a:rPr lang="en-US" smtClean="0"/>
              <a:pPr/>
              <a:t>2/8/2011</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67" tIns="46634" rIns="93267" bIns="466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67" tIns="46634" rIns="93267" bIns="46634" rtlCol="0" anchor="b"/>
          <a:lstStyle>
            <a:lvl1pPr algn="r">
              <a:defRPr sz="1200"/>
            </a:lvl1pPr>
          </a:lstStyle>
          <a:p>
            <a:fld id="{CB5D0D10-3D2B-422F-AD99-21B294C80711}"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67" tIns="46634" rIns="93267" bIns="4663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67" tIns="46634" rIns="93267" bIns="46634" rtlCol="0"/>
          <a:lstStyle>
            <a:lvl1pPr algn="r">
              <a:defRPr sz="1200"/>
            </a:lvl1pPr>
          </a:lstStyle>
          <a:p>
            <a:fld id="{27CC734B-957A-4866-B89C-BB8798014ADA}" type="datetimeFigureOut">
              <a:rPr lang="en-US" smtClean="0"/>
              <a:pPr/>
              <a:t>2/8/2011</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67" tIns="46634" rIns="93267" bIns="4663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67" tIns="46634" rIns="93267" bIns="4663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67" tIns="46634" rIns="93267" bIns="4663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67" tIns="46634" rIns="93267" bIns="46634" rtlCol="0" anchor="b"/>
          <a:lstStyle>
            <a:lvl1pPr algn="r">
              <a:defRPr sz="1200"/>
            </a:lvl1pPr>
          </a:lstStyle>
          <a:p>
            <a:fld id="{6928A1E2-075B-4C89-8611-AC2836D915A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28A1E2-075B-4C89-8611-AC2836D915A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should utilize the SOBI Team on your campus</a:t>
            </a:r>
            <a:r>
              <a:rPr lang="en-US" baseline="0" dirty="0" smtClean="0"/>
              <a:t> and the SOBI reporting form if you have a reasonable belief that a threat to health or safety is present.</a:t>
            </a:r>
            <a:endParaRPr lang="en-US" dirty="0"/>
          </a:p>
        </p:txBody>
      </p:sp>
      <p:sp>
        <p:nvSpPr>
          <p:cNvPr id="4" name="Slide Number Placeholder 3"/>
          <p:cNvSpPr>
            <a:spLocks noGrp="1"/>
          </p:cNvSpPr>
          <p:nvPr>
            <p:ph type="sldNum" sz="quarter" idx="10"/>
          </p:nvPr>
        </p:nvSpPr>
        <p:spPr/>
        <p:txBody>
          <a:bodyPr/>
          <a:lstStyle/>
          <a:p>
            <a:fld id="{6928A1E2-075B-4C89-8611-AC2836D915A4}"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28A1E2-075B-4C89-8611-AC2836D915A4}"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683">
              <a:defRPr/>
            </a:pPr>
            <a:r>
              <a:rPr lang="en-US" i="0" dirty="0" smtClean="0"/>
              <a:t>Forward</a:t>
            </a:r>
            <a:r>
              <a:rPr lang="en-US" i="0" baseline="0" dirty="0" smtClean="0"/>
              <a:t> all subpoenas and court orders to  Legal Services and Legal Services will respond</a:t>
            </a:r>
            <a:r>
              <a:rPr lang="en-US" i="0" dirty="0" smtClean="0"/>
              <a:t>.</a:t>
            </a:r>
          </a:p>
          <a:p>
            <a:endParaRPr lang="en-US" dirty="0"/>
          </a:p>
        </p:txBody>
      </p:sp>
      <p:sp>
        <p:nvSpPr>
          <p:cNvPr id="4" name="Slide Number Placeholder 3"/>
          <p:cNvSpPr>
            <a:spLocks noGrp="1"/>
          </p:cNvSpPr>
          <p:nvPr>
            <p:ph type="sldNum" sz="quarter" idx="10"/>
          </p:nvPr>
        </p:nvSpPr>
        <p:spPr/>
        <p:txBody>
          <a:bodyPr/>
          <a:lstStyle/>
          <a:p>
            <a:fld id="{6928A1E2-075B-4C89-8611-AC2836D915A4}" type="slidenum">
              <a:rPr lang="en-US" smtClean="0"/>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683">
              <a:defRPr/>
            </a:pPr>
            <a:r>
              <a:rPr lang="en-US" dirty="0" smtClean="0"/>
              <a:t>Education records may be released to anyone without consent from the student if all personally identifiable information has been removed. “Personally</a:t>
            </a:r>
            <a:r>
              <a:rPr lang="en-US" baseline="0" dirty="0" smtClean="0"/>
              <a:t> Identifiable Information” includes any information that is linked or “linkable” to a student.  </a:t>
            </a:r>
            <a:r>
              <a:rPr lang="en-US" i="0" baseline="0" dirty="0" smtClean="0"/>
              <a:t>Please c</a:t>
            </a:r>
            <a:r>
              <a:rPr lang="en-US" i="0" dirty="0" smtClean="0"/>
              <a:t>onsult with  Legal</a:t>
            </a:r>
            <a:r>
              <a:rPr lang="en-US" i="0" baseline="0" dirty="0" smtClean="0"/>
              <a:t> Services </a:t>
            </a:r>
            <a:r>
              <a:rPr lang="en-US" i="0" dirty="0" smtClean="0"/>
              <a:t>before disclosing information under this option</a:t>
            </a:r>
            <a:r>
              <a:rPr lang="en-US" dirty="0" smtClean="0"/>
              <a:t>.</a:t>
            </a:r>
          </a:p>
        </p:txBody>
      </p:sp>
      <p:sp>
        <p:nvSpPr>
          <p:cNvPr id="4" name="Slide Number Placeholder 3"/>
          <p:cNvSpPr>
            <a:spLocks noGrp="1"/>
          </p:cNvSpPr>
          <p:nvPr>
            <p:ph type="sldNum" sz="quarter" idx="10"/>
          </p:nvPr>
        </p:nvSpPr>
        <p:spPr/>
        <p:txBody>
          <a:bodyPr/>
          <a:lstStyle/>
          <a:p>
            <a:fld id="{6928A1E2-075B-4C89-8611-AC2836D915A4}" type="slidenum">
              <a:rPr lang="en-US" smtClean="0"/>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683">
              <a:defRPr/>
            </a:pPr>
            <a:r>
              <a:rPr lang="en-US" b="0" dirty="0" smtClean="0"/>
              <a:t>The College may disclose education records, without consent, to officials of another school, college or university where a student has been </a:t>
            </a:r>
            <a:r>
              <a:rPr lang="en-US" b="0" u="sng" dirty="0" smtClean="0"/>
              <a:t>recently</a:t>
            </a:r>
            <a:r>
              <a:rPr lang="en-US" b="0" dirty="0" smtClean="0"/>
              <a:t> accepted or already admitted.  This includes supplementing</a:t>
            </a:r>
            <a:r>
              <a:rPr lang="en-US" b="0" baseline="0" dirty="0" smtClean="0"/>
              <a:t> or correcting any records previously sent to another college </a:t>
            </a:r>
            <a:r>
              <a:rPr lang="en-US" b="0" u="sng" baseline="0" dirty="0" smtClean="0"/>
              <a:t>during the application and transfer period</a:t>
            </a:r>
            <a:r>
              <a:rPr lang="en-US" b="0" baseline="0" dirty="0" smtClean="0"/>
              <a:t>.</a:t>
            </a:r>
            <a:endParaRPr lang="en-US" b="0" dirty="0" smtClean="0"/>
          </a:p>
          <a:p>
            <a:endParaRPr lang="en-US" dirty="0"/>
          </a:p>
        </p:txBody>
      </p:sp>
      <p:sp>
        <p:nvSpPr>
          <p:cNvPr id="4" name="Slide Number Placeholder 3"/>
          <p:cNvSpPr>
            <a:spLocks noGrp="1"/>
          </p:cNvSpPr>
          <p:nvPr>
            <p:ph type="sldNum" sz="quarter" idx="10"/>
          </p:nvPr>
        </p:nvSpPr>
        <p:spPr/>
        <p:txBody>
          <a:bodyPr/>
          <a:lstStyle/>
          <a:p>
            <a:fld id="{6928A1E2-075B-4C89-8611-AC2836D915A4}"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about registered sex offenders must be readily accessible to the campus community.</a:t>
            </a:r>
          </a:p>
          <a:p>
            <a:endParaRPr lang="en-US" dirty="0"/>
          </a:p>
        </p:txBody>
      </p:sp>
      <p:sp>
        <p:nvSpPr>
          <p:cNvPr id="4" name="Slide Number Placeholder 3"/>
          <p:cNvSpPr>
            <a:spLocks noGrp="1"/>
          </p:cNvSpPr>
          <p:nvPr>
            <p:ph type="sldNum" sz="quarter" idx="10"/>
          </p:nvPr>
        </p:nvSpPr>
        <p:spPr/>
        <p:txBody>
          <a:bodyPr/>
          <a:lstStyle/>
          <a:p>
            <a:fld id="{6928A1E2-075B-4C89-8611-AC2836D915A4}" type="slidenum">
              <a:rPr lang="en-US" smtClean="0"/>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Applicable</a:t>
            </a:r>
            <a:r>
              <a:rPr lang="en-US" baseline="0" dirty="0" smtClean="0"/>
              <a:t> p</a:t>
            </a:r>
            <a:r>
              <a:rPr lang="en-US" dirty="0" smtClean="0"/>
              <a:t>olicies and procedures can be</a:t>
            </a:r>
            <a:r>
              <a:rPr lang="en-US" baseline="0" dirty="0" smtClean="0"/>
              <a:t> found on the district webpage.</a:t>
            </a:r>
            <a:endParaRPr lang="en-US" dirty="0"/>
          </a:p>
        </p:txBody>
      </p:sp>
      <p:sp>
        <p:nvSpPr>
          <p:cNvPr id="4" name="Slide Number Placeholder 3"/>
          <p:cNvSpPr>
            <a:spLocks noGrp="1"/>
          </p:cNvSpPr>
          <p:nvPr>
            <p:ph type="sldNum" sz="quarter" idx="10"/>
          </p:nvPr>
        </p:nvSpPr>
        <p:spPr/>
        <p:txBody>
          <a:bodyPr/>
          <a:lstStyle/>
          <a:p>
            <a:fld id="{6928A1E2-075B-4C89-8611-AC2836D915A4}"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28A1E2-075B-4C89-8611-AC2836D915A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28A1E2-075B-4C89-8611-AC2836D915A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28A1E2-075B-4C89-8611-AC2836D915A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Whether under 18 years of age, older than 18, or older than 21, the student has the same FERPA protections provided the student is (or was) enrolled in a college course. </a:t>
            </a:r>
          </a:p>
          <a:p>
            <a:endParaRPr lang="en-US" dirty="0" smtClean="0"/>
          </a:p>
          <a:p>
            <a:r>
              <a:rPr lang="en-US" dirty="0" smtClean="0"/>
              <a:t>Therefore, a student who receives instruction through distance learning and other contemporary modalities will be covered by FERPA.  Education records pertaining to high school students enrolled in and attending dual credit courses with Alamo Colleges will be protected by FERPA.</a:t>
            </a:r>
            <a:endParaRPr lang="en-US" dirty="0"/>
          </a:p>
        </p:txBody>
      </p:sp>
      <p:sp>
        <p:nvSpPr>
          <p:cNvPr id="4" name="Slide Number Placeholder 3"/>
          <p:cNvSpPr>
            <a:spLocks noGrp="1"/>
          </p:cNvSpPr>
          <p:nvPr>
            <p:ph type="sldNum" sz="quarter" idx="10"/>
          </p:nvPr>
        </p:nvSpPr>
        <p:spPr/>
        <p:txBody>
          <a:bodyPr/>
          <a:lstStyle/>
          <a:p>
            <a:fld id="{6928A1E2-075B-4C89-8611-AC2836D915A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college must</a:t>
            </a:r>
            <a:r>
              <a:rPr lang="en-US" baseline="0" dirty="0" smtClean="0"/>
              <a:t> obtain a copy of the page from the return that lists the student as a dependent.</a:t>
            </a:r>
            <a:endParaRPr lang="en-US" dirty="0"/>
          </a:p>
        </p:txBody>
      </p:sp>
      <p:sp>
        <p:nvSpPr>
          <p:cNvPr id="4" name="Slide Number Placeholder 3"/>
          <p:cNvSpPr>
            <a:spLocks noGrp="1"/>
          </p:cNvSpPr>
          <p:nvPr>
            <p:ph type="sldNum" sz="quarter" idx="10"/>
          </p:nvPr>
        </p:nvSpPr>
        <p:spPr/>
        <p:txBody>
          <a:bodyPr/>
          <a:lstStyle/>
          <a:p>
            <a:fld id="{6928A1E2-075B-4C89-8611-AC2836D915A4}"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student is not a dependent, parents or guardians may have access to education records relating to any violation of law or of District Policy or of College rules governing the use or possession of alcohol or a controlled substance, if the College has determined that the student committed a disciplinary violation with respect to such use or possession and the student is under the age of 21 at the time both the violation and the disclosure.</a:t>
            </a:r>
            <a:endParaRPr lang="en-US" dirty="0"/>
          </a:p>
        </p:txBody>
      </p:sp>
      <p:sp>
        <p:nvSpPr>
          <p:cNvPr id="4" name="Slide Number Placeholder 3"/>
          <p:cNvSpPr>
            <a:spLocks noGrp="1"/>
          </p:cNvSpPr>
          <p:nvPr>
            <p:ph type="sldNum" sz="quarter" idx="10"/>
          </p:nvPr>
        </p:nvSpPr>
        <p:spPr/>
        <p:txBody>
          <a:bodyPr/>
          <a:lstStyle/>
          <a:p>
            <a:fld id="{6928A1E2-075B-4C89-8611-AC2836D915A4}"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that option to apply, you want to make sure that the student has not had their 21</a:t>
            </a:r>
            <a:r>
              <a:rPr lang="en-US" baseline="30000" dirty="0" smtClean="0"/>
              <a:t>st</a:t>
            </a:r>
            <a:r>
              <a:rPr lang="en-US" dirty="0" smtClean="0"/>
              <a:t> birthday</a:t>
            </a:r>
            <a:r>
              <a:rPr lang="en-US" baseline="0" dirty="0" smtClean="0"/>
              <a:t> at time of offense and at the time of disclosure to the parents or guardian(s).</a:t>
            </a:r>
            <a:endParaRPr lang="en-US" dirty="0"/>
          </a:p>
        </p:txBody>
      </p:sp>
      <p:sp>
        <p:nvSpPr>
          <p:cNvPr id="4" name="Slide Number Placeholder 3"/>
          <p:cNvSpPr>
            <a:spLocks noGrp="1"/>
          </p:cNvSpPr>
          <p:nvPr>
            <p:ph type="sldNum" sz="quarter" idx="10"/>
          </p:nvPr>
        </p:nvSpPr>
        <p:spPr/>
        <p:txBody>
          <a:bodyPr/>
          <a:lstStyle/>
          <a:p>
            <a:fld id="{6928A1E2-075B-4C89-8611-AC2836D915A4}"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college may provide personally identifiable information from education records to parents and other appropriate parties in connection with emergencies if knowledge of the information is necessary to protect the </a:t>
            </a:r>
            <a:r>
              <a:rPr lang="en-US" u="sng" dirty="0" smtClean="0"/>
              <a:t>health or safety </a:t>
            </a:r>
            <a:r>
              <a:rPr lang="en-US" dirty="0" smtClean="0"/>
              <a:t>of the student or other individuals. Various facts should be weighed before making a disclosure under this option.</a:t>
            </a:r>
            <a:endParaRPr lang="en-US" dirty="0"/>
          </a:p>
        </p:txBody>
      </p:sp>
      <p:sp>
        <p:nvSpPr>
          <p:cNvPr id="4" name="Slide Number Placeholder 3"/>
          <p:cNvSpPr>
            <a:spLocks noGrp="1"/>
          </p:cNvSpPr>
          <p:nvPr>
            <p:ph type="sldNum" sz="quarter" idx="10"/>
          </p:nvPr>
        </p:nvSpPr>
        <p:spPr/>
        <p:txBody>
          <a:bodyPr/>
          <a:lstStyle/>
          <a:p>
            <a:fld id="{6928A1E2-075B-4C89-8611-AC2836D915A4}"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9760998-C128-4804-8738-95414321A902}" type="datetimeFigureOut">
              <a:rPr lang="en-US" smtClean="0"/>
              <a:pPr/>
              <a:t>2/8/2011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19125B5-0272-4A2A-BACA-0E3EF808EE7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760998-C128-4804-8738-95414321A902}" type="datetimeFigureOut">
              <a:rPr lang="en-US" smtClean="0"/>
              <a:pPr/>
              <a:t>2/8/2011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19125B5-0272-4A2A-BACA-0E3EF808EE7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760998-C128-4804-8738-95414321A902}" type="datetimeFigureOut">
              <a:rPr lang="en-US" smtClean="0"/>
              <a:pPr/>
              <a:t>2/8/2011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19125B5-0272-4A2A-BACA-0E3EF808EE7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760998-C128-4804-8738-95414321A902}" type="datetimeFigureOut">
              <a:rPr lang="en-US" smtClean="0"/>
              <a:pPr/>
              <a:t>2/8/2011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19125B5-0272-4A2A-BACA-0E3EF808EE76}"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9760998-C128-4804-8738-95414321A902}" type="datetimeFigureOut">
              <a:rPr lang="en-US" smtClean="0"/>
              <a:pPr/>
              <a:t>2/8/2011</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19125B5-0272-4A2A-BACA-0E3EF808EE76}"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760998-C128-4804-8738-95414321A902}" type="datetimeFigureOut">
              <a:rPr lang="en-US" smtClean="0"/>
              <a:pPr/>
              <a:t>2/8/2011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C19125B5-0272-4A2A-BACA-0E3EF808EE76}"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9760998-C128-4804-8738-95414321A902}" type="datetimeFigureOut">
              <a:rPr lang="en-US" smtClean="0"/>
              <a:pPr/>
              <a:t>2/8/2011</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C19125B5-0272-4A2A-BACA-0E3EF808EE7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9760998-C128-4804-8738-95414321A902}" type="datetimeFigureOut">
              <a:rPr lang="en-US" smtClean="0"/>
              <a:pPr/>
              <a:t>2/8/2011</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C19125B5-0272-4A2A-BACA-0E3EF808EE76}"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9760998-C128-4804-8738-95414321A902}" type="datetimeFigureOut">
              <a:rPr lang="en-US" smtClean="0"/>
              <a:pPr/>
              <a:t>2/8/2011</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C19125B5-0272-4A2A-BACA-0E3EF808EE7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9760998-C128-4804-8738-95414321A902}" type="datetimeFigureOut">
              <a:rPr lang="en-US" smtClean="0"/>
              <a:pPr/>
              <a:t>2/8/2011</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C19125B5-0272-4A2A-BACA-0E3EF808EE7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9760998-C128-4804-8738-95414321A902}" type="datetimeFigureOut">
              <a:rPr lang="en-US" smtClean="0"/>
              <a:pPr/>
              <a:t>2/8/2011</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19125B5-0272-4A2A-BACA-0E3EF808EE76}"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9760998-C128-4804-8738-95414321A902}" type="datetimeFigureOut">
              <a:rPr lang="en-US" smtClean="0"/>
              <a:pPr/>
              <a:t>2/8/2011</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19125B5-0272-4A2A-BACA-0E3EF808EE7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jpg@01C9A7E7.D735539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www.alamo.edu/district/legal/contracts.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lamo.edu/district/ethics/searchfiles/F.4.1%20Policy.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alamo.edu/district/ethics/searchfiles/F.4.1.2%20Procedure.pdf" TargetMode="External"/><Relationship Id="rId4" Type="http://schemas.openxmlformats.org/officeDocument/2006/relationships/hyperlink" Target="http://www.alamo.edu/district/ethics/searchfiles/F.4.1.1%20Procedur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ed.gov/policy/gen/guid/fpco/ferpa/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Office of Legal Services</a:t>
            </a:r>
            <a:br>
              <a:rPr lang="en-US" dirty="0" smtClean="0"/>
            </a:br>
            <a:endParaRPr lang="en-US" dirty="0"/>
          </a:p>
        </p:txBody>
      </p:sp>
      <p:sp>
        <p:nvSpPr>
          <p:cNvPr id="3" name="Subtitle 2"/>
          <p:cNvSpPr>
            <a:spLocks noGrp="1"/>
          </p:cNvSpPr>
          <p:nvPr>
            <p:ph type="subTitle" idx="1"/>
          </p:nvPr>
        </p:nvSpPr>
        <p:spPr/>
        <p:txBody>
          <a:bodyPr>
            <a:normAutofit/>
          </a:bodyPr>
          <a:lstStyle/>
          <a:p>
            <a:r>
              <a:rPr lang="en-US" dirty="0" smtClean="0"/>
              <a:t>Retha E. Karnes, J.D., </a:t>
            </a:r>
            <a:r>
              <a:rPr lang="en-US" dirty="0" smtClean="0"/>
              <a:t>General </a:t>
            </a:r>
            <a:r>
              <a:rPr lang="en-US" dirty="0" smtClean="0"/>
              <a:t>Counsel</a:t>
            </a:r>
          </a:p>
          <a:p>
            <a:r>
              <a:rPr lang="en-US" dirty="0" smtClean="0"/>
              <a:t>Tel:  485-0050</a:t>
            </a:r>
          </a:p>
        </p:txBody>
      </p:sp>
      <p:pic>
        <p:nvPicPr>
          <p:cNvPr id="5" name="Picture 4" descr="cid:image001.jpg@01C9A7E7.D7355390"/>
          <p:cNvPicPr/>
          <p:nvPr/>
        </p:nvPicPr>
        <p:blipFill>
          <a:blip r:embed="rId3" r:link="rId4" cstate="print"/>
          <a:srcRect/>
          <a:stretch>
            <a:fillRect/>
          </a:stretch>
        </p:blipFill>
        <p:spPr bwMode="auto">
          <a:xfrm>
            <a:off x="457200" y="228600"/>
            <a:ext cx="3931920" cy="109728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4068762"/>
          </a:xfrm>
        </p:spPr>
        <p:txBody>
          <a:bodyPr>
            <a:normAutofit/>
          </a:bodyPr>
          <a:lstStyle/>
          <a:p>
            <a:r>
              <a:rPr lang="en-US" dirty="0" smtClean="0"/>
              <a:t>WHO MAY ACCESS EDUCATION RECORDS WITHOUT THE STUDENT’S CONSENT?</a:t>
            </a:r>
            <a:br>
              <a:rPr lang="en-US" dirty="0" smtClean="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925762"/>
          </a:xfrm>
        </p:spPr>
        <p:txBody>
          <a:bodyPr>
            <a:normAutofit fontScale="90000"/>
          </a:bodyPr>
          <a:lstStyle/>
          <a:p>
            <a:pPr lvl="0"/>
            <a:r>
              <a:rPr lang="en-US" sz="3600" dirty="0" smtClean="0"/>
              <a:t>1.  Parents or Guardians who claimed student as dependent on most recent  Federal tax return</a:t>
            </a:r>
            <a:r>
              <a:rPr lang="en-US" dirty="0" smtClean="0"/>
              <a:t/>
            </a:r>
            <a:br>
              <a:rPr lang="en-US" dirty="0" smtClean="0"/>
            </a:br>
            <a:r>
              <a:rPr lang="en-US" dirty="0" smtClean="0"/>
              <a:t> </a:t>
            </a:r>
            <a:br>
              <a:rPr lang="en-US" dirty="0" smtClean="0"/>
            </a:br>
            <a:endParaRPr lang="en-US" dirty="0"/>
          </a:p>
        </p:txBody>
      </p:sp>
      <p:sp>
        <p:nvSpPr>
          <p:cNvPr id="6" name="Content Placeholder 5"/>
          <p:cNvSpPr>
            <a:spLocks noGrp="1"/>
          </p:cNvSpPr>
          <p:nvPr>
            <p:ph idx="1"/>
          </p:nvPr>
        </p:nvSpPr>
        <p:spPr>
          <a:xfrm>
            <a:off x="457200" y="2438400"/>
            <a:ext cx="8229600" cy="3568891"/>
          </a:xfrm>
        </p:spPr>
        <p:txBody>
          <a:bodyPr/>
          <a:lstStyle/>
          <a:p>
            <a:pPr>
              <a:buNone/>
            </a:pPr>
            <a:r>
              <a:rPr lang="en-US" dirty="0" smtClean="0"/>
              <a:t>(Obtain Copy)</a:t>
            </a:r>
            <a:endParaRPr lang="en-US" dirty="0"/>
          </a:p>
        </p:txBody>
      </p:sp>
      <p:pic>
        <p:nvPicPr>
          <p:cNvPr id="22537" name="Picture 9" descr="C:\Documents and Settings\rkarnes1\Local Settings\Temporary Internet Files\Content.IE5\A3CXKRI2\MPj04224420000[1].jpg"/>
          <p:cNvPicPr>
            <a:picLocks noChangeAspect="1" noChangeArrowheads="1"/>
          </p:cNvPicPr>
          <p:nvPr/>
        </p:nvPicPr>
        <p:blipFill>
          <a:blip r:embed="rId3" cstate="print"/>
          <a:srcRect l="21667" t="19603" r="10833" b="13514"/>
          <a:stretch>
            <a:fillRect/>
          </a:stretch>
        </p:blipFill>
        <p:spPr bwMode="auto">
          <a:xfrm>
            <a:off x="3733800" y="2971800"/>
            <a:ext cx="5108028" cy="3657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4191000"/>
          </a:xfrm>
        </p:spPr>
        <p:txBody>
          <a:bodyPr>
            <a:noAutofit/>
          </a:bodyPr>
          <a:lstStyle/>
          <a:p>
            <a:r>
              <a:rPr lang="en-US" sz="3200" dirty="0" smtClean="0"/>
              <a:t>2. Parents or guardians may receive information on a student who is not a dependent, but has violated the law or District Policy or College Rules governing the use or possession of alcohol or a controlled substance.</a:t>
            </a:r>
            <a:endParaRPr lang="en-US" sz="3200" dirty="0"/>
          </a:p>
        </p:txBody>
      </p:sp>
      <p:pic>
        <p:nvPicPr>
          <p:cNvPr id="23554" name="Picture 2" descr="C:\Documents and Settings\rkarnes1\Local Settings\Temporary Internet Files\Content.IE5\77GD4LN0\MCj02876280000[1].wmf"/>
          <p:cNvPicPr>
            <a:picLocks noGrp="1" noChangeAspect="1" noChangeArrowheads="1"/>
          </p:cNvPicPr>
          <p:nvPr>
            <p:ph idx="1"/>
          </p:nvPr>
        </p:nvPicPr>
        <p:blipFill>
          <a:blip r:embed="rId3" cstate="print"/>
          <a:srcRect/>
          <a:stretch>
            <a:fillRect/>
          </a:stretch>
        </p:blipFill>
        <p:spPr bwMode="auto">
          <a:xfrm>
            <a:off x="4648200" y="3810000"/>
            <a:ext cx="3657600" cy="27884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2316162"/>
          </a:xfrm>
        </p:spPr>
        <p:txBody>
          <a:bodyPr>
            <a:normAutofit/>
          </a:bodyPr>
          <a:lstStyle/>
          <a:p>
            <a:r>
              <a:rPr lang="en-US" sz="3200" dirty="0" smtClean="0"/>
              <a:t>The student must be under 21 years of age at the time of the violation AND at the time of disclosure of information.</a:t>
            </a:r>
            <a:endParaRPr lang="en-US" sz="3200" dirty="0"/>
          </a:p>
        </p:txBody>
      </p:sp>
      <p:pic>
        <p:nvPicPr>
          <p:cNvPr id="24578" name="Picture 2" descr="C:\Documents and Settings\rkarnes1\Local Settings\Temporary Internet Files\Content.IE5\77GD4LN0\MCj04363930000[1].png"/>
          <p:cNvPicPr>
            <a:picLocks noGrp="1" noChangeAspect="1" noChangeArrowheads="1"/>
          </p:cNvPicPr>
          <p:nvPr>
            <p:ph idx="1"/>
          </p:nvPr>
        </p:nvPicPr>
        <p:blipFill>
          <a:blip r:embed="rId3" cstate="print"/>
          <a:srcRect/>
          <a:stretch>
            <a:fillRect/>
          </a:stretch>
        </p:blipFill>
        <p:spPr bwMode="auto">
          <a:xfrm>
            <a:off x="4876800" y="2895600"/>
            <a:ext cx="2152650" cy="2743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06562"/>
          </a:xfrm>
        </p:spPr>
        <p:txBody>
          <a:bodyPr>
            <a:normAutofit/>
          </a:bodyPr>
          <a:lstStyle/>
          <a:p>
            <a:pPr lvl="0"/>
            <a:r>
              <a:rPr lang="en-US" sz="3100" dirty="0" smtClean="0"/>
              <a:t>3. To protect the health or safety of the student or other individuals.  </a:t>
            </a:r>
            <a:endParaRPr lang="en-US" dirty="0"/>
          </a:p>
        </p:txBody>
      </p:sp>
      <p:pic>
        <p:nvPicPr>
          <p:cNvPr id="25602" name="Picture 2" descr="C:\Program Files\Microsoft Office\MEDIA\CAGCAT10\j0240719.wmf"/>
          <p:cNvPicPr>
            <a:picLocks noGrp="1" noChangeAspect="1" noChangeArrowheads="1"/>
          </p:cNvPicPr>
          <p:nvPr>
            <p:ph idx="1"/>
          </p:nvPr>
        </p:nvPicPr>
        <p:blipFill>
          <a:blip r:embed="rId3" cstate="print"/>
          <a:srcRect/>
          <a:stretch>
            <a:fillRect/>
          </a:stretch>
        </p:blipFill>
        <p:spPr bwMode="auto">
          <a:xfrm>
            <a:off x="2514600" y="2286000"/>
            <a:ext cx="1524000" cy="2819400"/>
          </a:xfrm>
          <a:prstGeom prst="rect">
            <a:avLst/>
          </a:prstGeom>
          <a:noFill/>
        </p:spPr>
      </p:pic>
      <p:pic>
        <p:nvPicPr>
          <p:cNvPr id="25603" name="Picture 3" descr="C:\Documents and Settings\rkarnes1\Local Settings\Temporary Internet Files\Content.IE5\TGZB8F5T\MPj04003930000[1].jpg"/>
          <p:cNvPicPr>
            <a:picLocks noChangeAspect="1" noChangeArrowheads="1"/>
          </p:cNvPicPr>
          <p:nvPr/>
        </p:nvPicPr>
        <p:blipFill>
          <a:blip r:embed="rId4" cstate="print"/>
          <a:srcRect l="13672" t="-98" r="14062" b="12207"/>
          <a:stretch>
            <a:fillRect/>
          </a:stretch>
        </p:blipFill>
        <p:spPr bwMode="auto">
          <a:xfrm>
            <a:off x="5105400" y="2438400"/>
            <a:ext cx="2819400" cy="2743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624078" indent="-514350">
              <a:buFont typeface="Wingdings" pitchFamily="2" charset="2"/>
              <a:buChar char="§"/>
            </a:pPr>
            <a:r>
              <a:rPr lang="en-US" dirty="0" smtClean="0"/>
              <a:t>A reasonable basis must be present for a rational person to conclude that a threat to health or safety is present.  </a:t>
            </a:r>
          </a:p>
          <a:p>
            <a:pPr marL="624078" indent="-514350">
              <a:buAutoNum type="alphaLcPeriod"/>
            </a:pPr>
            <a:endParaRPr lang="en-US" dirty="0" smtClean="0"/>
          </a:p>
          <a:p>
            <a:pPr marL="624078" indent="-514350">
              <a:buFont typeface="Wingdings" pitchFamily="2" charset="2"/>
              <a:buChar char="§"/>
            </a:pPr>
            <a:r>
              <a:rPr lang="en-US" dirty="0" smtClean="0"/>
              <a:t>Make a record of (1) the “articulable and significant</a:t>
            </a:r>
          </a:p>
          <a:p>
            <a:pPr marL="624078" lvl="0" indent="-514350">
              <a:buNone/>
            </a:pPr>
            <a:r>
              <a:rPr lang="en-US" dirty="0" smtClean="0"/>
              <a:t>      threat” that formed the basis for the disclosure and (2) the appropriate parties to whom the information was disclosed.  </a:t>
            </a:r>
          </a:p>
          <a:p>
            <a:pPr marL="624078" lvl="0" indent="-514350">
              <a:buNone/>
            </a:pPr>
            <a:endParaRPr lang="en-US" dirty="0" smtClean="0"/>
          </a:p>
          <a:p>
            <a:pPr lvl="0">
              <a:buFont typeface="Wingdings" pitchFamily="2" charset="2"/>
              <a:buChar char="§"/>
            </a:pPr>
            <a:r>
              <a:rPr lang="en-US" dirty="0" smtClean="0"/>
              <a:t>“Appropriate parties” include, but are not limited to, parents of the student, law enforcement, potential victims and their families, friends, and the Alamo Colleges’ SOBI Team and other school officials trained to evaluate and handle such emergencies.  (</a:t>
            </a:r>
            <a:r>
              <a:rPr lang="en-US" i="1" dirty="0" smtClean="0"/>
              <a:t>Consult OLS before disclosing information under this option</a:t>
            </a:r>
            <a:r>
              <a:rPr lang="en-US" dirty="0" smtClean="0"/>
              <a:t>.)</a:t>
            </a:r>
          </a:p>
        </p:txBody>
      </p:sp>
      <p:sp>
        <p:nvSpPr>
          <p:cNvPr id="3" name="Title 2"/>
          <p:cNvSpPr>
            <a:spLocks noGrp="1"/>
          </p:cNvSpPr>
          <p:nvPr>
            <p:ph type="title"/>
          </p:nvPr>
        </p:nvSpPr>
        <p:spPr/>
        <p:txBody>
          <a:bodyPr>
            <a:normAutofit fontScale="90000"/>
          </a:bodyPr>
          <a:lstStyle/>
          <a:p>
            <a:pPr lvl="0"/>
            <a:r>
              <a:rPr lang="en-US" dirty="0" smtClean="0"/>
              <a:t>Totality Of The Circumstances </a:t>
            </a:r>
            <a:br>
              <a:rPr lang="en-US" dirty="0" smtClean="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
            </a:pPr>
            <a:r>
              <a:rPr lang="en-US" dirty="0" smtClean="0"/>
              <a:t>The College may notify parents about a 19-year old student’s underage drinking violation even if the student is not their tax dependent.  </a:t>
            </a:r>
          </a:p>
          <a:p>
            <a:pPr>
              <a:buFont typeface="Wingdings" pitchFamily="2" charset="2"/>
              <a:buChar char="§"/>
            </a:pPr>
            <a:r>
              <a:rPr lang="en-US" dirty="0" smtClean="0"/>
              <a:t>The College may notify parents of a 22-year old student’s drug violations if the student is their tax dependent. </a:t>
            </a:r>
          </a:p>
          <a:p>
            <a:pPr>
              <a:buFont typeface="Wingdings" pitchFamily="2" charset="2"/>
              <a:buChar char="§"/>
            </a:pPr>
            <a:r>
              <a:rPr lang="en-US" dirty="0" smtClean="0"/>
              <a:t>A situation need not be deemed a health or safety threat for option 1 or 2 to apply.</a:t>
            </a:r>
          </a:p>
          <a:p>
            <a:endParaRPr lang="en-US" dirty="0"/>
          </a:p>
        </p:txBody>
      </p:sp>
      <p:sp>
        <p:nvSpPr>
          <p:cNvPr id="3" name="Title 2"/>
          <p:cNvSpPr>
            <a:spLocks noGrp="1"/>
          </p:cNvSpPr>
          <p:nvPr>
            <p:ph type="title"/>
          </p:nvPr>
        </p:nvSpPr>
        <p:spPr/>
        <p:txBody>
          <a:bodyPr>
            <a:normAutofit fontScale="90000"/>
          </a:bodyPr>
          <a:lstStyle/>
          <a:p>
            <a:r>
              <a:rPr lang="en-US" dirty="0" smtClean="0"/>
              <a:t>Options 1, 2 and 3 are independent of one another.</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sz="3600" dirty="0" smtClean="0"/>
              <a:t>4.  In Response To A Properly Served Subpoena And Court Order </a:t>
            </a:r>
            <a:r>
              <a:rPr lang="en-US" dirty="0" smtClean="0"/>
              <a:t> </a:t>
            </a:r>
            <a:endParaRPr lang="en-US" dirty="0"/>
          </a:p>
        </p:txBody>
      </p:sp>
      <p:pic>
        <p:nvPicPr>
          <p:cNvPr id="26626" name="Picture 2" descr="C:\Documents and Settings\rkarnes1\Local Settings\Temporary Internet Files\Content.IE5\A3CXKRI2\MPj04049520000[1].jpg"/>
          <p:cNvPicPr>
            <a:picLocks noGrp="1" noChangeAspect="1" noChangeArrowheads="1"/>
          </p:cNvPicPr>
          <p:nvPr>
            <p:ph idx="1"/>
          </p:nvPr>
        </p:nvPicPr>
        <p:blipFill>
          <a:blip r:embed="rId3" cstate="print"/>
          <a:srcRect l="9593" t="7682" r="17450" b="16555"/>
          <a:stretch>
            <a:fillRect/>
          </a:stretch>
        </p:blipFill>
        <p:spPr bwMode="auto">
          <a:xfrm>
            <a:off x="3048000" y="2743200"/>
            <a:ext cx="4953000" cy="3429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5.  Release Any Record If All Personally Identifiable Information Has Been Removed.</a:t>
            </a:r>
            <a:endParaRPr lang="en-US" sz="3200" dirty="0"/>
          </a:p>
        </p:txBody>
      </p:sp>
      <p:pic>
        <p:nvPicPr>
          <p:cNvPr id="27650" name="Picture 2" descr="C:\Documents and Settings\rkarnes1\Local Settings\Temporary Internet Files\Content.IE5\77GD4LN0\MPj04395210000[1].jpg"/>
          <p:cNvPicPr>
            <a:picLocks noGrp="1" noChangeAspect="1" noChangeArrowheads="1"/>
          </p:cNvPicPr>
          <p:nvPr>
            <p:ph idx="1"/>
          </p:nvPr>
        </p:nvPicPr>
        <p:blipFill>
          <a:blip r:embed="rId3" cstate="print"/>
          <a:srcRect l="17857" t="10529" r="9524" b="28843"/>
          <a:stretch>
            <a:fillRect/>
          </a:stretch>
        </p:blipFill>
        <p:spPr bwMode="auto">
          <a:xfrm>
            <a:off x="3124200" y="3124200"/>
            <a:ext cx="4648200" cy="2590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it is permissible to disclose under FERPA, then MUST disclose under PIA.</a:t>
            </a:r>
          </a:p>
          <a:p>
            <a:r>
              <a:rPr lang="en-US" dirty="0" smtClean="0"/>
              <a:t>Contact Legal Services if you get a PIA request relating to education records.</a:t>
            </a:r>
            <a:endParaRPr lang="en-US" dirty="0"/>
          </a:p>
        </p:txBody>
      </p:sp>
      <p:sp>
        <p:nvSpPr>
          <p:cNvPr id="3" name="Title 2"/>
          <p:cNvSpPr>
            <a:spLocks noGrp="1"/>
          </p:cNvSpPr>
          <p:nvPr>
            <p:ph type="title"/>
          </p:nvPr>
        </p:nvSpPr>
        <p:spPr/>
        <p:txBody>
          <a:bodyPr>
            <a:normAutofit/>
          </a:bodyPr>
          <a:lstStyle/>
          <a:p>
            <a:r>
              <a:rPr lang="en-US" sz="3200" dirty="0" smtClean="0"/>
              <a:t>6. Public Information Request</a:t>
            </a:r>
            <a:endParaRPr lang="en-US" sz="3200" dirty="0"/>
          </a:p>
        </p:txBody>
      </p:sp>
      <p:pic>
        <p:nvPicPr>
          <p:cNvPr id="1027" name="Picture 3" descr="C:\Documents and Settings\rkarnes1\Local Settings\Temporary Internet Files\Content.IE5\6532RK4M\MC900231081[1].wmf"/>
          <p:cNvPicPr>
            <a:picLocks noChangeAspect="1" noChangeArrowheads="1"/>
          </p:cNvPicPr>
          <p:nvPr/>
        </p:nvPicPr>
        <p:blipFill>
          <a:blip r:embed="rId2" cstate="print"/>
          <a:srcRect/>
          <a:stretch>
            <a:fillRect/>
          </a:stretch>
        </p:blipFill>
        <p:spPr bwMode="auto">
          <a:xfrm>
            <a:off x="3962400" y="3581400"/>
            <a:ext cx="4655745" cy="284957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b="1" dirty="0"/>
              <a:t>FAMILY EDUCATIONAL RIGHTS AND PRIVACY ACT (“FERPA”)</a:t>
            </a:r>
            <a:r>
              <a:rPr lang="en-US" dirty="0"/>
              <a:t/>
            </a:r>
            <a:br>
              <a:rPr lang="en-US" dirty="0"/>
            </a:br>
            <a:endParaRPr lang="en-US" dirty="0"/>
          </a:p>
        </p:txBody>
      </p:sp>
      <p:sp>
        <p:nvSpPr>
          <p:cNvPr id="3" name="Subtitle 2"/>
          <p:cNvSpPr>
            <a:spLocks noGrp="1"/>
          </p:cNvSpPr>
          <p:nvPr>
            <p:ph type="subTitle" idx="1"/>
          </p:nvPr>
        </p:nvSpPr>
        <p:spPr/>
        <p:txBody>
          <a:bodyPr/>
          <a:lstStyle/>
          <a:p>
            <a:r>
              <a:rPr lang="en-US" b="1" dirty="0"/>
              <a:t>20 U.S.C. § 1232g; 34 CFR Part 99</a:t>
            </a: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Instructors and other school officials may discuss or access a student’s education records based upon a “legitimate educational interest.”</a:t>
            </a:r>
          </a:p>
          <a:p>
            <a:endParaRPr lang="en-US" b="1" dirty="0" smtClean="0"/>
          </a:p>
          <a:p>
            <a:r>
              <a:rPr lang="en-US" dirty="0" smtClean="0"/>
              <a:t>“</a:t>
            </a:r>
            <a:r>
              <a:rPr lang="en-US" i="1" dirty="0" smtClean="0"/>
              <a:t>A school official has a legitimate educational interest if the official needs to review an education record in order to fulfill his or her professional responsibilities for the Alamo Colleges</a:t>
            </a:r>
            <a:r>
              <a:rPr lang="en-US" dirty="0" smtClean="0"/>
              <a:t>.”  </a:t>
            </a:r>
          </a:p>
          <a:p>
            <a:endParaRPr lang="en-US" dirty="0"/>
          </a:p>
        </p:txBody>
      </p:sp>
      <p:sp>
        <p:nvSpPr>
          <p:cNvPr id="3" name="Title 2"/>
          <p:cNvSpPr>
            <a:spLocks noGrp="1"/>
          </p:cNvSpPr>
          <p:nvPr>
            <p:ph type="title"/>
          </p:nvPr>
        </p:nvSpPr>
        <p:spPr/>
        <p:txBody>
          <a:bodyPr>
            <a:normAutofit/>
          </a:bodyPr>
          <a:lstStyle/>
          <a:p>
            <a:r>
              <a:rPr lang="en-US" sz="3200" dirty="0" smtClean="0"/>
              <a:t>7.  “Legitimate Educational Interest”</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8.  Transferring Students</a:t>
            </a:r>
            <a:endParaRPr lang="en-US" sz="3200" dirty="0"/>
          </a:p>
        </p:txBody>
      </p:sp>
      <p:pic>
        <p:nvPicPr>
          <p:cNvPr id="28681" name="Picture 9" descr="C:\Documents and Settings\rkarnes1\Local Settings\Temporary Internet Files\Content.IE5\TGZB8F5T\MPj04393940000[1].jpg"/>
          <p:cNvPicPr>
            <a:picLocks noChangeAspect="1" noChangeArrowheads="1"/>
          </p:cNvPicPr>
          <p:nvPr/>
        </p:nvPicPr>
        <p:blipFill>
          <a:blip r:embed="rId3" cstate="print"/>
          <a:srcRect t="8333" r="37588" b="30952"/>
          <a:stretch>
            <a:fillRect/>
          </a:stretch>
        </p:blipFill>
        <p:spPr bwMode="auto">
          <a:xfrm>
            <a:off x="457200" y="1524000"/>
            <a:ext cx="2560320" cy="3730752"/>
          </a:xfrm>
          <a:prstGeom prst="rect">
            <a:avLst/>
          </a:prstGeom>
          <a:noFill/>
        </p:spPr>
      </p:pic>
      <p:pic>
        <p:nvPicPr>
          <p:cNvPr id="28682" name="Picture 10" descr="C:\Documents and Settings\rkarnes1\Local Settings\Temporary Internet Files\Content.IE5\TGZB8F5T\MPj04393940000[1].jpg"/>
          <p:cNvPicPr>
            <a:picLocks noGrp="1" noChangeAspect="1" noChangeArrowheads="1"/>
          </p:cNvPicPr>
          <p:nvPr>
            <p:ph idx="1"/>
          </p:nvPr>
        </p:nvPicPr>
        <p:blipFill>
          <a:blip r:embed="rId3" cstate="print"/>
          <a:srcRect t="7681" r="39912" b="9821"/>
          <a:stretch>
            <a:fillRect/>
          </a:stretch>
        </p:blipFill>
        <p:spPr bwMode="auto">
          <a:xfrm>
            <a:off x="5943600" y="1752600"/>
            <a:ext cx="1815609" cy="3733800"/>
          </a:xfrm>
          <a:prstGeom prst="rect">
            <a:avLst/>
          </a:prstGeom>
          <a:noFill/>
        </p:spPr>
      </p:pic>
      <p:pic>
        <p:nvPicPr>
          <p:cNvPr id="28683" name="Picture 11" descr="C:\Program Files\Microsoft Office\MEDIA\OFFICE12\Bullets\BD21298_.gif"/>
          <p:cNvPicPr>
            <a:picLocks noChangeAspect="1" noChangeArrowheads="1"/>
          </p:cNvPicPr>
          <p:nvPr/>
        </p:nvPicPr>
        <p:blipFill>
          <a:blip r:embed="rId4" cstate="print"/>
          <a:srcRect/>
          <a:stretch>
            <a:fillRect/>
          </a:stretch>
        </p:blipFill>
        <p:spPr bwMode="auto">
          <a:xfrm>
            <a:off x="4510087" y="3367087"/>
            <a:ext cx="123825" cy="123825"/>
          </a:xfrm>
          <a:prstGeom prst="rect">
            <a:avLst/>
          </a:prstGeom>
          <a:noFill/>
        </p:spPr>
      </p:pic>
      <p:pic>
        <p:nvPicPr>
          <p:cNvPr id="28684" name="Picture 12" descr="C:\Program Files\Microsoft Office\MEDIA\OFFICE12\Bullets\BD21298_.gif"/>
          <p:cNvPicPr>
            <a:picLocks noChangeAspect="1" noChangeArrowheads="1"/>
          </p:cNvPicPr>
          <p:nvPr/>
        </p:nvPicPr>
        <p:blipFill>
          <a:blip r:embed="rId4" cstate="print"/>
          <a:srcRect/>
          <a:stretch>
            <a:fillRect/>
          </a:stretch>
        </p:blipFill>
        <p:spPr bwMode="auto">
          <a:xfrm>
            <a:off x="3581400" y="3276600"/>
            <a:ext cx="1752600" cy="82391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9. Military Recruiters</a:t>
            </a:r>
            <a:endParaRPr lang="en-US" sz="3600" dirty="0"/>
          </a:p>
        </p:txBody>
      </p:sp>
      <p:sp>
        <p:nvSpPr>
          <p:cNvPr id="5" name="Content Placeholder 4"/>
          <p:cNvSpPr>
            <a:spLocks noGrp="1"/>
          </p:cNvSpPr>
          <p:nvPr>
            <p:ph idx="1"/>
          </p:nvPr>
        </p:nvSpPr>
        <p:spPr/>
        <p:txBody>
          <a:bodyPr/>
          <a:lstStyle/>
          <a:p>
            <a:r>
              <a:rPr lang="en-US" dirty="0" smtClean="0"/>
              <a:t>Specific information must be disclosed to military recruiters, including name, address, and telephone number.</a:t>
            </a:r>
          </a:p>
          <a:p>
            <a:endParaRPr lang="en-US" dirty="0" smtClean="0"/>
          </a:p>
          <a:p>
            <a:r>
              <a:rPr lang="en-US" dirty="0" smtClean="0"/>
              <a:t>Direct all requests from the military to the Office of Legal Services.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Font typeface="Wingdings" pitchFamily="2" charset="2"/>
              <a:buChar char="§"/>
            </a:pPr>
            <a:r>
              <a:rPr lang="en-US" dirty="0" smtClean="0"/>
              <a:t>The Campus Sex Crimes Prevention Act requires colleges and universities to provide the campus community with clear guidance as to where this information can be found, and clarifies that FERPA does not prevent campus security agencies or other administrators from disclosing such information. (See 20 U.S.C. §1232g(b)(7); C.F.R. §99.31).</a:t>
            </a:r>
          </a:p>
          <a:p>
            <a:pPr>
              <a:buNone/>
            </a:pPr>
            <a:endParaRPr lang="en-US" dirty="0" smtClean="0"/>
          </a:p>
          <a:p>
            <a:pPr>
              <a:buFont typeface="Wingdings" pitchFamily="2" charset="2"/>
              <a:buChar char="§"/>
            </a:pPr>
            <a:r>
              <a:rPr lang="en-US" dirty="0" smtClean="0"/>
              <a:t>Contact Alamo Colleges Police Dept. to obtain information on registered sex offenders.</a:t>
            </a:r>
          </a:p>
          <a:p>
            <a:pPr>
              <a:buNone/>
            </a:pPr>
            <a:endParaRPr lang="en-US" dirty="0"/>
          </a:p>
        </p:txBody>
      </p:sp>
      <p:sp>
        <p:nvSpPr>
          <p:cNvPr id="3" name="Title 2"/>
          <p:cNvSpPr>
            <a:spLocks noGrp="1"/>
          </p:cNvSpPr>
          <p:nvPr>
            <p:ph type="title"/>
          </p:nvPr>
        </p:nvSpPr>
        <p:spPr>
          <a:xfrm>
            <a:off x="457200" y="274638"/>
            <a:ext cx="8229600" cy="1143000"/>
          </a:xfrm>
        </p:spPr>
        <p:txBody>
          <a:bodyPr>
            <a:normAutofit fontScale="90000"/>
          </a:bodyPr>
          <a:lstStyle/>
          <a:p>
            <a:r>
              <a:rPr lang="en-US" sz="3600" dirty="0" smtClean="0"/>
              <a:t>10.  Students Who Are Registered Sex Offenders</a:t>
            </a:r>
            <a:endParaRPr lang="en-US"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458200" cy="2590800"/>
          </a:xfrm>
        </p:spPr>
        <p:txBody>
          <a:bodyPr>
            <a:normAutofit/>
          </a:bodyPr>
          <a:lstStyle/>
          <a:p>
            <a:pPr lvl="0" algn="ctr"/>
            <a:r>
              <a:rPr lang="en-US" sz="3600" dirty="0" smtClean="0"/>
              <a:t>PROCESSING REQUESTS FOR EDUCATION RECORDS AND STUDENT INFORMATION</a:t>
            </a:r>
            <a:r>
              <a:rPr lang="en-US" dirty="0" smtClean="0"/>
              <a:t/>
            </a:r>
            <a:br>
              <a:rPr lang="en-US" dirty="0" smtClean="0"/>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buFont typeface="Wingdings" pitchFamily="2" charset="2"/>
              <a:buChar char="§"/>
            </a:pPr>
            <a:r>
              <a:rPr lang="en-US" dirty="0" smtClean="0"/>
              <a:t>The College </a:t>
            </a:r>
            <a:r>
              <a:rPr lang="en-US" u="sng" dirty="0" smtClean="0"/>
              <a:t>must</a:t>
            </a:r>
            <a:r>
              <a:rPr lang="en-US" dirty="0" smtClean="0"/>
              <a:t> use reasonable methods to identify and authenticate the identity of parents, students, school officials, and any other parties to whom they disclose education records.  </a:t>
            </a:r>
          </a:p>
          <a:p>
            <a:pPr lvl="0">
              <a:buNone/>
            </a:pPr>
            <a:endParaRPr lang="en-US" dirty="0" smtClean="0"/>
          </a:p>
          <a:p>
            <a:pPr lvl="0">
              <a:buFont typeface="Wingdings" pitchFamily="2" charset="2"/>
              <a:buChar char="§"/>
            </a:pPr>
            <a:r>
              <a:rPr lang="en-US" dirty="0" smtClean="0"/>
              <a:t>OLS recommends obtaining a copy of a picture ID or a properly notarized statement from the requestor.  Form is available on OLS webpage at </a:t>
            </a:r>
          </a:p>
          <a:p>
            <a:pPr lvl="0">
              <a:buNone/>
            </a:pPr>
            <a:r>
              <a:rPr lang="en-US" u="sng" dirty="0" smtClean="0">
                <a:hlinkClick r:id="rId2"/>
              </a:rPr>
              <a:t>http://www.alamo.edu/district/legal/contracts.htm</a:t>
            </a:r>
            <a:r>
              <a:rPr lang="en-US" u="sng" dirty="0" smtClean="0"/>
              <a:t> </a:t>
            </a:r>
          </a:p>
          <a:p>
            <a:pPr lvl="0">
              <a:buNone/>
            </a:pPr>
            <a:endParaRPr lang="en-US" dirty="0" smtClean="0"/>
          </a:p>
          <a:p>
            <a:endParaRPr lang="en-US" dirty="0"/>
          </a:p>
        </p:txBody>
      </p:sp>
      <p:sp>
        <p:nvSpPr>
          <p:cNvPr id="3" name="Title 2"/>
          <p:cNvSpPr>
            <a:spLocks noGrp="1"/>
          </p:cNvSpPr>
          <p:nvPr>
            <p:ph type="title"/>
          </p:nvPr>
        </p:nvSpPr>
        <p:spPr/>
        <p:txBody>
          <a:bodyPr>
            <a:normAutofit/>
          </a:bodyPr>
          <a:lstStyle/>
          <a:p>
            <a:r>
              <a:rPr lang="en-US" sz="3200" dirty="0" smtClean="0"/>
              <a:t>1. Consent Form</a:t>
            </a:r>
            <a:endParaRPr lang="en-US"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05800" cy="4830763"/>
          </a:xfrm>
        </p:spPr>
        <p:txBody>
          <a:bodyPr>
            <a:normAutofit/>
          </a:bodyPr>
          <a:lstStyle/>
          <a:p>
            <a:pPr lvl="0">
              <a:buFont typeface="Wingdings" pitchFamily="2" charset="2"/>
              <a:buChar char="§"/>
            </a:pPr>
            <a:r>
              <a:rPr lang="en-US" dirty="0" smtClean="0"/>
              <a:t>The College </a:t>
            </a:r>
            <a:r>
              <a:rPr lang="en-US" u="sng" dirty="0" smtClean="0"/>
              <a:t>must</a:t>
            </a:r>
            <a:r>
              <a:rPr lang="en-US" dirty="0" smtClean="0"/>
              <a:t> maintain a record of each request for access and each disclosure.</a:t>
            </a:r>
          </a:p>
          <a:p>
            <a:pPr lvl="0">
              <a:buNone/>
            </a:pPr>
            <a:r>
              <a:rPr lang="en-US" dirty="0" smtClean="0"/>
              <a:t>  </a:t>
            </a:r>
          </a:p>
          <a:p>
            <a:pPr lvl="0">
              <a:buFont typeface="Wingdings" pitchFamily="2" charset="2"/>
              <a:buChar char="§"/>
            </a:pPr>
            <a:r>
              <a:rPr lang="en-US" dirty="0" smtClean="0"/>
              <a:t>These records </a:t>
            </a:r>
            <a:r>
              <a:rPr lang="en-US" u="sng" dirty="0" smtClean="0"/>
              <a:t>must</a:t>
            </a:r>
            <a:r>
              <a:rPr lang="en-US" dirty="0" smtClean="0"/>
              <a:t> be kept with the education records of the student as long as the education records are maintained by the College.  </a:t>
            </a:r>
          </a:p>
          <a:p>
            <a:endParaRPr lang="en-US" dirty="0"/>
          </a:p>
        </p:txBody>
      </p:sp>
      <p:sp>
        <p:nvSpPr>
          <p:cNvPr id="3" name="Title 2"/>
          <p:cNvSpPr>
            <a:spLocks noGrp="1"/>
          </p:cNvSpPr>
          <p:nvPr>
            <p:ph type="title"/>
          </p:nvPr>
        </p:nvSpPr>
        <p:spPr/>
        <p:txBody>
          <a:bodyPr>
            <a:normAutofit/>
          </a:bodyPr>
          <a:lstStyle/>
          <a:p>
            <a:r>
              <a:rPr lang="en-US" sz="3200" dirty="0" smtClean="0"/>
              <a:t>2. Record Keeping</a:t>
            </a:r>
            <a:endParaRPr lang="en-U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3154362"/>
          </a:xfrm>
        </p:spPr>
        <p:txBody>
          <a:bodyPr>
            <a:normAutofit/>
          </a:bodyPr>
          <a:lstStyle/>
          <a:p>
            <a:pPr algn="ctr"/>
            <a:r>
              <a:rPr lang="en-US" dirty="0" smtClean="0"/>
              <a:t>SAFEGUARDING EDUCATION RECORDS</a:t>
            </a:r>
            <a:endParaRPr lang="en-US" dirty="0"/>
          </a:p>
        </p:txBody>
      </p:sp>
      <p:sp>
        <p:nvSpPr>
          <p:cNvPr id="2" name="Content Placeholder 1"/>
          <p:cNvSpPr>
            <a:spLocks noGrp="1"/>
          </p:cNvSpPr>
          <p:nvPr>
            <p:ph idx="4294967295"/>
          </p:nvPr>
        </p:nvSpPr>
        <p:spPr>
          <a:xfrm>
            <a:off x="0" y="1481138"/>
            <a:ext cx="8229600" cy="4525962"/>
          </a:xfrm>
        </p:spPr>
        <p:txBody>
          <a:bodyPr>
            <a:normAutofit/>
          </a:bodyPr>
          <a:lstStyle/>
          <a:p>
            <a:pPr>
              <a:buNone/>
            </a:pPr>
            <a:r>
              <a:rPr lang="en-US" dirty="0" smtClean="0"/>
              <a:t> </a:t>
            </a:r>
          </a:p>
          <a:p>
            <a:pPr>
              <a:buFont typeface="Wingdings" pitchFamily="2" charset="2"/>
              <a:buChar char="§"/>
            </a:pPr>
            <a:endParaRPr lang="en-US" dirty="0" smtClean="0"/>
          </a:p>
          <a:p>
            <a:pPr>
              <a:buFont typeface="Wingdings" pitchFamily="2" charset="2"/>
              <a:buChar cha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Physical controls such as locks on cabinets</a:t>
            </a:r>
          </a:p>
          <a:p>
            <a:r>
              <a:rPr lang="en-US" dirty="0" smtClean="0"/>
              <a:t>Technological controls such as software programs with passwords</a:t>
            </a:r>
          </a:p>
          <a:p>
            <a:endParaRPr lang="en-US" dirty="0"/>
          </a:p>
        </p:txBody>
      </p:sp>
      <p:sp>
        <p:nvSpPr>
          <p:cNvPr id="3" name="Title 2"/>
          <p:cNvSpPr>
            <a:spLocks noGrp="1"/>
          </p:cNvSpPr>
          <p:nvPr>
            <p:ph type="title"/>
          </p:nvPr>
        </p:nvSpPr>
        <p:spPr/>
        <p:txBody>
          <a:bodyPr>
            <a:normAutofit/>
          </a:bodyPr>
          <a:lstStyle/>
          <a:p>
            <a:r>
              <a:rPr lang="en-US" sz="3600" dirty="0" smtClean="0"/>
              <a:t>Reasonable Methods</a:t>
            </a:r>
            <a:endParaRPr lang="en-US" sz="3600" dirty="0"/>
          </a:p>
        </p:txBody>
      </p:sp>
      <p:pic>
        <p:nvPicPr>
          <p:cNvPr id="29698" name="Picture 2" descr="C:\Documents and Settings\rkarnes1\Local Settings\Temporary Internet Files\Content.IE5\O92H3YNK\MCj04421360000[1].png"/>
          <p:cNvPicPr>
            <a:picLocks noChangeAspect="1" noChangeArrowheads="1"/>
          </p:cNvPicPr>
          <p:nvPr/>
        </p:nvPicPr>
        <p:blipFill>
          <a:blip r:embed="rId2" cstate="print"/>
          <a:srcRect/>
          <a:stretch>
            <a:fillRect/>
          </a:stretch>
        </p:blipFill>
        <p:spPr bwMode="auto">
          <a:xfrm>
            <a:off x="1600200" y="3200400"/>
            <a:ext cx="2270658" cy="2286000"/>
          </a:xfrm>
          <a:prstGeom prst="rect">
            <a:avLst/>
          </a:prstGeom>
          <a:noFill/>
        </p:spPr>
      </p:pic>
      <p:pic>
        <p:nvPicPr>
          <p:cNvPr id="29699" name="Picture 3" descr="C:\Documents and Settings\rkarnes1\Local Settings\Temporary Internet Files\Content.IE5\77GD4LN0\MCj04348280000[1].png"/>
          <p:cNvPicPr>
            <a:picLocks noChangeAspect="1" noChangeArrowheads="1"/>
          </p:cNvPicPr>
          <p:nvPr/>
        </p:nvPicPr>
        <p:blipFill>
          <a:blip r:embed="rId3" cstate="print"/>
          <a:srcRect/>
          <a:stretch>
            <a:fillRect/>
          </a:stretch>
        </p:blipFill>
        <p:spPr bwMode="auto">
          <a:xfrm>
            <a:off x="5029200" y="3352800"/>
            <a:ext cx="1828572" cy="182857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224272"/>
          </a:xfrm>
        </p:spPr>
        <p:txBody>
          <a:bodyPr>
            <a:normAutofit lnSpcReduction="10000"/>
          </a:bodyPr>
          <a:lstStyle/>
          <a:p>
            <a:pPr>
              <a:buNone/>
            </a:pPr>
            <a:r>
              <a:rPr lang="en-US" dirty="0" smtClean="0"/>
              <a:t>•	Policy F.4.1 Student Records </a:t>
            </a:r>
          </a:p>
          <a:p>
            <a:pPr>
              <a:buNone/>
            </a:pPr>
            <a:r>
              <a:rPr lang="en-US" dirty="0" smtClean="0">
                <a:hlinkClick r:id="rId3"/>
              </a:rPr>
              <a:t>http://www.alamo.edu/district/ethics/searchfiles/F.4.1%20Policy.pdf</a:t>
            </a:r>
            <a:r>
              <a:rPr lang="en-US" dirty="0" smtClean="0"/>
              <a:t> </a:t>
            </a:r>
          </a:p>
          <a:p>
            <a:pPr>
              <a:buNone/>
            </a:pPr>
            <a:r>
              <a:rPr lang="en-US" dirty="0" smtClean="0"/>
              <a:t> </a:t>
            </a:r>
          </a:p>
          <a:p>
            <a:pPr>
              <a:buNone/>
            </a:pPr>
            <a:r>
              <a:rPr lang="en-US" dirty="0" smtClean="0"/>
              <a:t>•	Procedure F.4.1.1 Access to Student Records</a:t>
            </a:r>
          </a:p>
          <a:p>
            <a:pPr>
              <a:buNone/>
            </a:pPr>
            <a:r>
              <a:rPr lang="en-US" dirty="0" smtClean="0">
                <a:hlinkClick r:id="rId4"/>
              </a:rPr>
              <a:t>http://www.alamo.edu/district/ethics/searchfiles/F.4.1.1%20Procedure.pdf</a:t>
            </a:r>
            <a:r>
              <a:rPr lang="en-US" dirty="0" smtClean="0"/>
              <a:t> </a:t>
            </a:r>
          </a:p>
          <a:p>
            <a:pPr>
              <a:buNone/>
            </a:pPr>
            <a:endParaRPr lang="en-US" dirty="0" smtClean="0"/>
          </a:p>
          <a:p>
            <a:pPr marL="256032">
              <a:buNone/>
            </a:pPr>
            <a:r>
              <a:rPr lang="en-US" dirty="0" smtClean="0"/>
              <a:t> •	Procedure F.4.1.2 Amendments to Student Records</a:t>
            </a:r>
          </a:p>
          <a:p>
            <a:pPr>
              <a:buNone/>
            </a:pPr>
            <a:r>
              <a:rPr lang="en-US" dirty="0" smtClean="0">
                <a:hlinkClick r:id="rId5"/>
              </a:rPr>
              <a:t>http://www.alamo.edu/district/ethics/searchfiles/F.4.1.2%20Procedure.pdf</a:t>
            </a:r>
            <a:r>
              <a:rPr lang="en-US" dirty="0" smtClean="0"/>
              <a:t> </a:t>
            </a:r>
          </a:p>
          <a:p>
            <a:endParaRPr lang="en-US" dirty="0"/>
          </a:p>
        </p:txBody>
      </p:sp>
      <p:sp>
        <p:nvSpPr>
          <p:cNvPr id="3" name="Title 2"/>
          <p:cNvSpPr>
            <a:spLocks noGrp="1"/>
          </p:cNvSpPr>
          <p:nvPr>
            <p:ph type="title"/>
          </p:nvPr>
        </p:nvSpPr>
        <p:spPr/>
        <p:txBody>
          <a:bodyPr>
            <a:normAutofit/>
          </a:bodyPr>
          <a:lstStyle/>
          <a:p>
            <a:r>
              <a:rPr lang="en-US" sz="3600" dirty="0" smtClean="0"/>
              <a:t>District Policies and Procedures</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78162"/>
          </a:xfrm>
        </p:spPr>
        <p:txBody>
          <a:bodyPr>
            <a:normAutofit/>
          </a:bodyPr>
          <a:lstStyle/>
          <a:p>
            <a:pPr algn="ctr"/>
            <a:r>
              <a:rPr lang="en-US" sz="4000" dirty="0" smtClean="0"/>
              <a:t>DEFINITIONS</a:t>
            </a:r>
            <a:endParaRPr lang="en-US"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FERPA  FAQ</a:t>
            </a:r>
            <a:endParaRPr lang="en-US" dirty="0"/>
          </a:p>
        </p:txBody>
      </p:sp>
      <p:sp>
        <p:nvSpPr>
          <p:cNvPr id="2" name="Content Placeholder 1"/>
          <p:cNvSpPr>
            <a:spLocks noGrp="1"/>
          </p:cNvSpPr>
          <p:nvPr>
            <p:ph idx="4294967295"/>
          </p:nvPr>
        </p:nvSpPr>
        <p:spPr>
          <a:xfrm>
            <a:off x="0" y="1481138"/>
            <a:ext cx="8229600" cy="4525962"/>
          </a:xfrm>
        </p:spPr>
        <p:txBody>
          <a:bodyPr/>
          <a:lstStyle/>
          <a:p>
            <a:pPr>
              <a:buNone/>
            </a:pPr>
            <a:r>
              <a:rPr lang="en-US" dirty="0" smtClean="0"/>
              <a:t>OLS webpage:</a:t>
            </a:r>
          </a:p>
          <a:p>
            <a:pPr>
              <a:buNone/>
            </a:pPr>
            <a:endParaRPr lang="en-US" dirty="0" smtClean="0"/>
          </a:p>
          <a:p>
            <a:pPr>
              <a:buNone/>
            </a:pPr>
            <a:r>
              <a:rPr lang="en-US" dirty="0" smtClean="0"/>
              <a:t>http://www.alamo.edu/district/legal/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lstStyle/>
          <a:p>
            <a:pPr algn="ctr"/>
            <a:r>
              <a:rPr lang="en-US" dirty="0" smtClean="0"/>
              <a:t>QUESTIONS?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endParaRPr lang="en-US" dirty="0" smtClean="0"/>
          </a:p>
          <a:p>
            <a:r>
              <a:rPr lang="en-US" dirty="0" smtClean="0"/>
              <a:t>FERPA, Family Educational Rights and Privacy Act of 1974, also known as the Buckley Amendment, is a federal law that governs the release of and access to education records.  FERPA applies to all schools that receive funds under an applicable program of the U.S. Department of Education. If you would like more information, go to </a:t>
            </a:r>
            <a:r>
              <a:rPr lang="en-US" u="sng" dirty="0" smtClean="0">
                <a:hlinkClick r:id="rId3"/>
              </a:rPr>
              <a:t>http://www.ed.gov/policy/gen/guid/fpco/ferpa/index.html</a:t>
            </a:r>
            <a:endParaRPr lang="en-US" dirty="0" smtClean="0"/>
          </a:p>
          <a:p>
            <a:endParaRPr lang="en-US" dirty="0"/>
          </a:p>
        </p:txBody>
      </p:sp>
      <p:sp>
        <p:nvSpPr>
          <p:cNvPr id="3" name="Title 2"/>
          <p:cNvSpPr>
            <a:spLocks noGrp="1"/>
          </p:cNvSpPr>
          <p:nvPr>
            <p:ph type="title"/>
          </p:nvPr>
        </p:nvSpPr>
        <p:spPr/>
        <p:txBody>
          <a:bodyPr>
            <a:normAutofit/>
          </a:bodyPr>
          <a:lstStyle/>
          <a:p>
            <a:r>
              <a:rPr lang="en-US" sz="3600" dirty="0" smtClean="0"/>
              <a:t>WHAT IS FERPA?</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t>- any student </a:t>
            </a:r>
          </a:p>
          <a:p>
            <a:pPr>
              <a:buNone/>
            </a:pPr>
            <a:r>
              <a:rPr lang="en-US" dirty="0" smtClean="0"/>
              <a:t>- present or former</a:t>
            </a:r>
          </a:p>
          <a:p>
            <a:pPr>
              <a:buNone/>
            </a:pPr>
            <a:r>
              <a:rPr lang="en-US" dirty="0" smtClean="0"/>
              <a:t>- in attendance at Alamo Colleges</a:t>
            </a:r>
          </a:p>
          <a:p>
            <a:pPr>
              <a:buNone/>
            </a:pPr>
            <a:endParaRPr lang="en-US" dirty="0" smtClean="0"/>
          </a:p>
          <a:p>
            <a:pPr>
              <a:buNone/>
            </a:pPr>
            <a:r>
              <a:rPr lang="en-US" dirty="0" smtClean="0"/>
              <a:t>The student’s age is </a:t>
            </a:r>
            <a:r>
              <a:rPr lang="en-US" u="sng" dirty="0" smtClean="0"/>
              <a:t>not</a:t>
            </a:r>
            <a:r>
              <a:rPr lang="en-US" dirty="0" smtClean="0"/>
              <a:t> a consideration.</a:t>
            </a:r>
          </a:p>
          <a:p>
            <a:pPr>
              <a:buNone/>
            </a:pPr>
            <a:r>
              <a:rPr lang="en-US" dirty="0" smtClean="0"/>
              <a:t>Physical presence in class is not required.  </a:t>
            </a:r>
          </a:p>
          <a:p>
            <a:endParaRPr lang="en-US" dirty="0"/>
          </a:p>
        </p:txBody>
      </p:sp>
      <p:sp>
        <p:nvSpPr>
          <p:cNvPr id="3" name="Title 2"/>
          <p:cNvSpPr>
            <a:spLocks noGrp="1"/>
          </p:cNvSpPr>
          <p:nvPr>
            <p:ph type="title"/>
          </p:nvPr>
        </p:nvSpPr>
        <p:spPr/>
        <p:txBody>
          <a:bodyPr>
            <a:normAutofit/>
          </a:bodyPr>
          <a:lstStyle/>
          <a:p>
            <a:r>
              <a:rPr lang="en-US" sz="3600" dirty="0" smtClean="0"/>
              <a:t>FERPA APPLIES TO:</a:t>
            </a: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dirty="0" smtClean="0"/>
          </a:p>
          <a:p>
            <a:pPr>
              <a:buNone/>
            </a:pPr>
            <a:r>
              <a:rPr lang="en-US" sz="3600" dirty="0" smtClean="0"/>
              <a:t>- all records </a:t>
            </a:r>
          </a:p>
          <a:p>
            <a:pPr>
              <a:buNone/>
            </a:pPr>
            <a:r>
              <a:rPr lang="en-US" sz="3600" dirty="0" smtClean="0"/>
              <a:t>- directly related to a student and</a:t>
            </a:r>
          </a:p>
          <a:p>
            <a:pPr>
              <a:buNone/>
            </a:pPr>
            <a:r>
              <a:rPr lang="en-US" sz="3600" dirty="0" smtClean="0"/>
              <a:t>maintained by an educational</a:t>
            </a:r>
          </a:p>
          <a:p>
            <a:pPr>
              <a:buNone/>
            </a:pPr>
            <a:r>
              <a:rPr lang="en-US" sz="3600" dirty="0" smtClean="0"/>
              <a:t>agency or institution or by a party</a:t>
            </a:r>
          </a:p>
          <a:p>
            <a:pPr>
              <a:buNone/>
            </a:pPr>
            <a:r>
              <a:rPr lang="en-US" sz="3600" dirty="0" smtClean="0"/>
              <a:t>acting for the agency or institution </a:t>
            </a:r>
          </a:p>
          <a:p>
            <a:pPr>
              <a:buFontTx/>
              <a:buChar char="-"/>
            </a:pPr>
            <a:endParaRPr lang="en-US" dirty="0" smtClean="0"/>
          </a:p>
          <a:p>
            <a:pPr>
              <a:buNone/>
            </a:pPr>
            <a:endParaRPr lang="en-US" dirty="0"/>
          </a:p>
        </p:txBody>
      </p:sp>
      <p:sp>
        <p:nvSpPr>
          <p:cNvPr id="3" name="Title 2"/>
          <p:cNvSpPr>
            <a:spLocks noGrp="1"/>
          </p:cNvSpPr>
          <p:nvPr>
            <p:ph type="title"/>
          </p:nvPr>
        </p:nvSpPr>
        <p:spPr/>
        <p:txBody>
          <a:bodyPr>
            <a:normAutofit/>
          </a:bodyPr>
          <a:lstStyle/>
          <a:p>
            <a:r>
              <a:rPr lang="en-US" sz="3600" dirty="0" smtClean="0"/>
              <a:t>EDUCATION RECORDS:</a:t>
            </a: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800" dirty="0" smtClean="0"/>
              <a:t>- Information that would not generally be considered harmful or an invasion of privacy if disclosed.</a:t>
            </a:r>
            <a:endParaRPr lang="en-US" sz="2800" dirty="0"/>
          </a:p>
        </p:txBody>
      </p:sp>
      <p:sp>
        <p:nvSpPr>
          <p:cNvPr id="3" name="Title 2"/>
          <p:cNvSpPr>
            <a:spLocks noGrp="1"/>
          </p:cNvSpPr>
          <p:nvPr>
            <p:ph type="title"/>
          </p:nvPr>
        </p:nvSpPr>
        <p:spPr/>
        <p:txBody>
          <a:bodyPr>
            <a:normAutofit/>
          </a:bodyPr>
          <a:lstStyle/>
          <a:p>
            <a:r>
              <a:rPr lang="en-US" sz="3600" dirty="0" smtClean="0"/>
              <a:t>DIRECTORY INFORMATION</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endParaRPr lang="en-US" dirty="0" smtClean="0"/>
          </a:p>
          <a:p>
            <a:pPr>
              <a:buNone/>
            </a:pPr>
            <a:r>
              <a:rPr lang="en-US" dirty="0" smtClean="0"/>
              <a:t>• Student’s Name</a:t>
            </a:r>
          </a:p>
          <a:p>
            <a:pPr>
              <a:buNone/>
            </a:pPr>
            <a:r>
              <a:rPr lang="en-US" dirty="0" smtClean="0"/>
              <a:t>• Dates of </a:t>
            </a:r>
            <a:r>
              <a:rPr lang="en-US" dirty="0" smtClean="0"/>
              <a:t>Attendance (by semester, not specific days of the week)</a:t>
            </a:r>
            <a:endParaRPr lang="en-US" dirty="0" smtClean="0"/>
          </a:p>
          <a:p>
            <a:pPr>
              <a:buNone/>
            </a:pPr>
            <a:r>
              <a:rPr lang="en-US" dirty="0" smtClean="0"/>
              <a:t>• Major</a:t>
            </a:r>
          </a:p>
          <a:p>
            <a:pPr>
              <a:buNone/>
            </a:pPr>
            <a:r>
              <a:rPr lang="en-US" dirty="0" smtClean="0"/>
              <a:t>• Classification</a:t>
            </a:r>
          </a:p>
          <a:p>
            <a:pPr>
              <a:buNone/>
            </a:pPr>
            <a:r>
              <a:rPr lang="en-US" dirty="0" smtClean="0"/>
              <a:t>• Enrollment status (full-time or part-time)</a:t>
            </a:r>
          </a:p>
          <a:p>
            <a:pPr>
              <a:buNone/>
            </a:pPr>
            <a:r>
              <a:rPr lang="en-US" dirty="0" smtClean="0"/>
              <a:t>• Previous institution(s) attended</a:t>
            </a:r>
          </a:p>
          <a:p>
            <a:pPr>
              <a:buNone/>
            </a:pPr>
            <a:r>
              <a:rPr lang="en-US" dirty="0" smtClean="0"/>
              <a:t>• Degree(s) awarded</a:t>
            </a:r>
          </a:p>
          <a:p>
            <a:pPr>
              <a:buNone/>
            </a:pPr>
            <a:r>
              <a:rPr lang="en-US" dirty="0" smtClean="0"/>
              <a:t>• Academic honors/awards.</a:t>
            </a:r>
            <a:endParaRPr lang="en-US" dirty="0"/>
          </a:p>
        </p:txBody>
      </p:sp>
      <p:sp>
        <p:nvSpPr>
          <p:cNvPr id="3" name="Title 2"/>
          <p:cNvSpPr>
            <a:spLocks noGrp="1"/>
          </p:cNvSpPr>
          <p:nvPr>
            <p:ph type="title"/>
          </p:nvPr>
        </p:nvSpPr>
        <p:spPr/>
        <p:txBody>
          <a:bodyPr>
            <a:normAutofit fontScale="90000"/>
          </a:bodyPr>
          <a:lstStyle/>
          <a:p>
            <a:r>
              <a:rPr lang="en-US" sz="3600" dirty="0" smtClean="0"/>
              <a:t/>
            </a:r>
            <a:br>
              <a:rPr lang="en-US" sz="3600" dirty="0" smtClean="0"/>
            </a:br>
            <a:r>
              <a:rPr lang="en-US" sz="3600" dirty="0" smtClean="0"/>
              <a:t>Alamo Colleges has determined that Directory Information shall be:</a:t>
            </a:r>
            <a:r>
              <a:rPr lang="en-US" dirty="0" smtClean="0"/>
              <a:t/>
            </a:r>
            <a:br>
              <a:rPr lang="en-US" dirty="0" smtClean="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Information derived from a student’s education records may be disclosed only if: </a:t>
            </a:r>
          </a:p>
          <a:p>
            <a:pPr>
              <a:buNone/>
            </a:pPr>
            <a:endParaRPr lang="en-US" sz="1200" dirty="0" smtClean="0"/>
          </a:p>
          <a:p>
            <a:pPr marL="624078" indent="-514350">
              <a:buNone/>
            </a:pPr>
            <a:r>
              <a:rPr lang="en-US" dirty="0" smtClean="0"/>
              <a:t>(1) It is “directory information”; </a:t>
            </a:r>
          </a:p>
          <a:p>
            <a:pPr marL="624078" indent="-514350">
              <a:buNone/>
            </a:pPr>
            <a:endParaRPr lang="en-US" sz="1200" dirty="0" smtClean="0"/>
          </a:p>
          <a:p>
            <a:pPr marL="624078" indent="-514350">
              <a:buNone/>
            </a:pPr>
            <a:r>
              <a:rPr lang="en-US" dirty="0" smtClean="0"/>
              <a:t>(2) The student has consented to the disclosure; or </a:t>
            </a:r>
          </a:p>
          <a:p>
            <a:pPr marL="624078" indent="-514350">
              <a:buNone/>
            </a:pPr>
            <a:endParaRPr lang="en-US" sz="1200" dirty="0" smtClean="0"/>
          </a:p>
          <a:p>
            <a:pPr marL="624078" indent="-514350">
              <a:buNone/>
            </a:pPr>
            <a:r>
              <a:rPr lang="en-US" dirty="0" smtClean="0"/>
              <a:t>(3) The law provides an exception that permits disclosure without the student’s consent.</a:t>
            </a:r>
          </a:p>
          <a:p>
            <a:pPr marL="624078" indent="-514350">
              <a:buNone/>
            </a:pPr>
            <a:endParaRPr lang="en-US" dirty="0"/>
          </a:p>
        </p:txBody>
      </p:sp>
      <p:sp>
        <p:nvSpPr>
          <p:cNvPr id="3" name="Title 2"/>
          <p:cNvSpPr>
            <a:spLocks noGrp="1"/>
          </p:cNvSpPr>
          <p:nvPr>
            <p:ph type="title"/>
          </p:nvPr>
        </p:nvSpPr>
        <p:spPr/>
        <p:txBody>
          <a:bodyPr/>
          <a:lstStyle/>
          <a:p>
            <a:r>
              <a:rPr lang="en-US" dirty="0" smtClean="0"/>
              <a:t>GENERAL RULE</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541</TotalTime>
  <Words>1410</Words>
  <Application>Microsoft Office PowerPoint</Application>
  <PresentationFormat>On-screen Show (4:3)</PresentationFormat>
  <Paragraphs>136</Paragraphs>
  <Slides>31</Slides>
  <Notes>16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Office of Legal Services </vt:lpstr>
      <vt:lpstr>FAMILY EDUCATIONAL RIGHTS AND PRIVACY ACT (“FERPA”) </vt:lpstr>
      <vt:lpstr>DEFINITIONS</vt:lpstr>
      <vt:lpstr>WHAT IS FERPA?</vt:lpstr>
      <vt:lpstr>FERPA APPLIES TO:</vt:lpstr>
      <vt:lpstr>EDUCATION RECORDS:</vt:lpstr>
      <vt:lpstr>DIRECTORY INFORMATION</vt:lpstr>
      <vt:lpstr> Alamo Colleges has determined that Directory Information shall be: </vt:lpstr>
      <vt:lpstr>GENERAL RULE</vt:lpstr>
      <vt:lpstr>WHO MAY ACCESS EDUCATION RECORDS WITHOUT THE STUDENT’S CONSENT? </vt:lpstr>
      <vt:lpstr>1.  Parents or Guardians who claimed student as dependent on most recent  Federal tax return   </vt:lpstr>
      <vt:lpstr>2. Parents or guardians may receive information on a student who is not a dependent, but has violated the law or District Policy or College Rules governing the use or possession of alcohol or a controlled substance.</vt:lpstr>
      <vt:lpstr>The student must be under 21 years of age at the time of the violation AND at the time of disclosure of information.</vt:lpstr>
      <vt:lpstr>3. To protect the health or safety of the student or other individuals.  </vt:lpstr>
      <vt:lpstr>Totality Of The Circumstances  </vt:lpstr>
      <vt:lpstr>Options 1, 2 and 3 are independent of one another.</vt:lpstr>
      <vt:lpstr>4.  In Response To A Properly Served Subpoena And Court Order  </vt:lpstr>
      <vt:lpstr>5.  Release Any Record If All Personally Identifiable Information Has Been Removed.</vt:lpstr>
      <vt:lpstr>6. Public Information Request</vt:lpstr>
      <vt:lpstr>7.  “Legitimate Educational Interest”</vt:lpstr>
      <vt:lpstr>8.  Transferring Students</vt:lpstr>
      <vt:lpstr>9. Military Recruiters</vt:lpstr>
      <vt:lpstr>10.  Students Who Are Registered Sex Offenders</vt:lpstr>
      <vt:lpstr>PROCESSING REQUESTS FOR EDUCATION RECORDS AND STUDENT INFORMATION </vt:lpstr>
      <vt:lpstr>1. Consent Form</vt:lpstr>
      <vt:lpstr>2. Record Keeping</vt:lpstr>
      <vt:lpstr>SAFEGUARDING EDUCATION RECORDS</vt:lpstr>
      <vt:lpstr>Reasonable Methods</vt:lpstr>
      <vt:lpstr>District Policies and Procedures</vt:lpstr>
      <vt:lpstr>FERPA  FAQ</vt:lpstr>
      <vt:lpstr>QUESTIONS?</vt:lpstr>
    </vt:vector>
  </TitlesOfParts>
  <Company>Alamo Community College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rkarnes1</dc:creator>
  <cp:lastModifiedBy>rkarnes1</cp:lastModifiedBy>
  <cp:revision>69</cp:revision>
  <dcterms:created xsi:type="dcterms:W3CDTF">2009-08-05T20:15:12Z</dcterms:created>
  <dcterms:modified xsi:type="dcterms:W3CDTF">2011-02-08T22:41:53Z</dcterms:modified>
</cp:coreProperties>
</file>