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852" r:id="rId5"/>
  </p:sldMasterIdLst>
  <p:notesMasterIdLst>
    <p:notesMasterId r:id="rId14"/>
  </p:notesMasterIdLst>
  <p:handoutMasterIdLst>
    <p:handoutMasterId r:id="rId15"/>
  </p:handoutMasterIdLst>
  <p:sldIdLst>
    <p:sldId id="756" r:id="rId6"/>
    <p:sldId id="905" r:id="rId7"/>
    <p:sldId id="272" r:id="rId8"/>
    <p:sldId id="270" r:id="rId9"/>
    <p:sldId id="258" r:id="rId10"/>
    <p:sldId id="907" r:id="rId11"/>
    <p:sldId id="908" r:id="rId12"/>
    <p:sldId id="910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50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A6B6-6D77-4CE4-BE0B-0F6E074E3D97}" v="55" dt="2022-08-25T19:57:28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94"/>
  </p:normalViewPr>
  <p:slideViewPr>
    <p:cSldViewPr snapToGrid="0">
      <p:cViewPr varScale="1">
        <p:scale>
          <a:sx n="62" d="100"/>
          <a:sy n="62" d="100"/>
        </p:scale>
        <p:origin x="9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F75206-60C8-4774-AAB1-88A4145552B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2ED96FD-1F7B-4ED5-984C-AD52AD0A7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0A31CA-2DB8-4C03-950E-B93B5832831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CBA0199-0F21-436F-A120-06AA57A2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ABBCBF5-3DE6-4A11-83A1-D356C3C5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16BDA74-52D7-4B8C-80A6-B21100358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3E458D-C231-4039-95D8-DA32C0439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888" indent="-288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25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2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1F577C-2A17-4F5A-827E-386A0CF472D9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9706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3494A27-124A-41BB-AC17-0CB5B907D1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79BDE84-CE08-4AA0-B14C-AD6F1A933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i="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975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A0199-0F21-436F-A120-06AA57A27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7107-4DEE-4181-AB84-22D4BC609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C43-88A3-4FF8-BD4F-3586310A4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4CF-FD28-4D3B-97AC-BE0BA61F0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F1CC-25E5-4477-9B3F-545E16504B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3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16F1-72AA-4DD0-8D9F-466C1247E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D53-563E-4A37-9432-7CE63C1D4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6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F07B-CC14-4FFB-A738-D7184314E0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0212-7134-4E46-8F1B-6DC62922E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41C0-6B02-4461-81BC-E898851971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2080-15DE-43E8-91E8-5CADF9DA8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CBB-EA41-4149-BD76-AF9E5090A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FCE4-6163-42EC-B0DF-9FFFBE833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0962-50B0-4FF6-AFC7-812A2B2B6E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A5FD-5200-4322-879F-B18F97AE9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5AC-92EB-440B-A78B-C0D2B5472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639-7B52-40F2-92B6-42B60C068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B2E-05D2-4EE0-B4D0-78764D4E2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E385-7999-449A-AA24-3B50282539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3B23-68F0-4D92-BF78-46EB701494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71E0-04D3-4DB4-99DA-05F1D39A78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6C51-F873-4FE5-ADD2-12A6044EB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1C16-A54E-4B7C-B40F-84E2B26C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448-DA0D-4958-AACF-91FE91D3C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1BBD-31ED-46B7-B2B6-75E52E4E5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alamo.edu/admission--aid/paying-for-colleg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8.emf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36"/>
          <a:stretch/>
        </p:blipFill>
        <p:spPr>
          <a:xfrm rot="584076">
            <a:off x="10504455" y="-400434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58" y="459182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979599" y="494448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60384">
            <a:off x="9597880" y="3440766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93427">
            <a:off x="8133856" y="-4924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311982"/>
            <a:ext cx="12191999" cy="1546017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535"/>
          <a:stretch/>
        </p:blipFill>
        <p:spPr>
          <a:xfrm>
            <a:off x="9115305" y="5498766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5" y="5729829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197" y="1304398"/>
            <a:ext cx="5417975" cy="153470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3A3245F-771A-48D1-85F2-A0329F0DCD89}"/>
              </a:ext>
            </a:extLst>
          </p:cNvPr>
          <p:cNvGrpSpPr/>
          <p:nvPr/>
        </p:nvGrpSpPr>
        <p:grpSpPr>
          <a:xfrm>
            <a:off x="-2462964" y="2414240"/>
            <a:ext cx="9261947" cy="4543850"/>
            <a:chOff x="-2497825" y="2574678"/>
            <a:chExt cx="8891541" cy="4302525"/>
          </a:xfrm>
        </p:grpSpPr>
        <p:pic>
          <p:nvPicPr>
            <p:cNvPr id="32" name="Picture 31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B387C8F-7991-4563-B8A0-B62A1C84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5" y="2574678"/>
              <a:ext cx="6309361" cy="4206240"/>
            </a:xfrm>
            <a:prstGeom prst="rect">
              <a:avLst/>
            </a:prstGeom>
          </p:spPr>
        </p:pic>
        <p:pic>
          <p:nvPicPr>
            <p:cNvPr id="33" name="Picture 32" descr="A child in a blue shirt&#10;&#10;Description automatically generated">
              <a:extLst>
                <a:ext uri="{FF2B5EF4-FFF2-40B4-BE49-F238E27FC236}">
                  <a16:creationId xmlns:a16="http://schemas.microsoft.com/office/drawing/2014/main" id="{800BBF27-C613-4209-99B6-23B34264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97825" y="2762403"/>
              <a:ext cx="6172730" cy="4114800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DEE37A6-2AB3-4D76-8B78-934347156A45}"/>
              </a:ext>
            </a:extLst>
          </p:cNvPr>
          <p:cNvSpPr/>
          <p:nvPr/>
        </p:nvSpPr>
        <p:spPr>
          <a:xfrm>
            <a:off x="5881424" y="2863916"/>
            <a:ext cx="3326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Presented Fall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2E181-D330-4C19-99CC-2BE55D9F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120CE08-D97D-4E3C-8E30-08ACFD2C7A6C}"/>
              </a:ext>
            </a:extLst>
          </p:cNvPr>
          <p:cNvGrpSpPr/>
          <p:nvPr/>
        </p:nvGrpSpPr>
        <p:grpSpPr>
          <a:xfrm>
            <a:off x="666339" y="685800"/>
            <a:ext cx="10916061" cy="5486400"/>
            <a:chOff x="533400" y="533400"/>
            <a:chExt cx="10916061" cy="5486400"/>
          </a:xfrm>
        </p:grpSpPr>
        <p:pic>
          <p:nvPicPr>
            <p:cNvPr id="16" name="Picture 14" descr="https://lh3.googleusercontent.com/yxdwddWjNfPBhOteY1-HZ8egrq2TlUQO4nBcMILqVtypENcGRQ99f0k0rXokwqYwVP-zfeKpIpORcQBd1i0yZNcfhKJqU6PSRvPSCb5B64ZH_OrOmjKA3QuTKt_gAWfXvuwQoAwVvPvsjUjW8f8P5Rx332uGOMDouUGWnBskJLBbPIHhjlMSykbEaS24UAcf6RzE0HoCMgcxoOwka8knc6YCvNQkqrhByvWsigs8MWy0yULHcBHG1b8-Rj3zjaxaX6AAoZ2Jt_RLFJa81c1GNPht_OZrjzJ8bTu2JiFpJPinuQfesskLAEBRnYje3KdHZWQe1nvST8Zo__z0LICriTwzq8bIpwqRDZsdsvkDn4TNB797JFfPIgkq0Pm52oEvAWHLFlg2-Iua7WPx03ERmfpCwjryLmtDJPrMYbu7SfH5ZDxWxc6HugSNyB6PpV7uRPwPN6tT1gO5rS1aze8IhR72AexKqVOBojnO6zRMGXvPMjNORhCrCXFD9SWymjwInmuRk_lvur6RR7JrBNcQj5GMzyEkdpMByjujnzbKb0ce6dz4QrfnfEsFfoUhp15JZDUv9SaEOlFr_XOMl6f61YlrIjFwZxw9AG0oOYYHuAHzCQkmJLw_bViVR5c_UyXeUV6eYp0JOhkSLkXCPh7_bfxD8E7NEYE-c7OWJB8TyuxLdhJ-0-BP7xR0m-mGXtTAkHUoH_smC7vScNGQmylYLA8KZc9p_hOz0KYYE1OTcGZ_GA58=w1406-h937-no">
              <a:extLst>
                <a:ext uri="{FF2B5EF4-FFF2-40B4-BE49-F238E27FC236}">
                  <a16:creationId xmlns:a16="http://schemas.microsoft.com/office/drawing/2014/main" id="{7F38A36C-C677-4687-BB21-DBDAC8AEB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" t="1" r="-2338" b="-1902"/>
            <a:stretch/>
          </p:blipFill>
          <p:spPr bwMode="auto">
            <a:xfrm>
              <a:off x="4116546" y="533400"/>
              <a:ext cx="4028454" cy="281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https://lh3.googleusercontent.com/mEevqHoblaySp2NBFScb1yaFHwgerq7fZjdD28vgQv3YvvCaEhbToLvDBk_zkZSMchRgT4Uuw8wNbrl6f368uzNkmqw3omFjx8odAn7s50Zqhp9j7rVBAdqp2jYZSUYyk991Ep6wgW0AeQ2W0uGplkqLkCEVzgYM1wzKCRc4KYobKvdBUA9qSBFq9lNJ8JcHExpHgF714aBIs8WAMk4Q5Vwc75Nuv7n4p2apeQUXNMiVhZgh24FLQcm0_9x-_xnBM682E2Z9jtbbFMkDw07m-iiI8xzYDDP5MnbeUhD1GQaOMeUHH4-pW-NR9T_BVprPV3jHewkMRal4mDbUDmEYi-ElOXSKs_A0QcsA6Hql4QePC0apR4gyeScmp7Jmo4lqobiBhkJzFpfgkL_wLblrepSsmsiDH3lv9i9fIX2HPLOQAH_ou3M5TVTeG-2sUONc6liTg2OhF6SnhfDlzoOunzTHYCqEkc-ceXkpKFDbcNzE9C-4dO_TwRRi3-rDUNHPaRcl5JHO02UIXzFX-9mnOTCosuOIUU75AFzXAa9xI_jGnudLqlgJjyN7F_B7l1j5pNBZMIZwgZiJENkv_MQQf1VLqdqsxodoEBB4lwDg2BFqk4vKnkPSGmHO01Z8JkoqmYcBVH_sJbG01gY4_VzFpf6GfLrjFqB2siYIlTUShgU30vJOS-EGvm1LIlKV0d1Vla9cF_DMp8b1t3d41423pIpR0zLE_Nin_gaW2hHXjUNMsE2MwA=w1412-h937-no">
              <a:extLst>
                <a:ext uri="{FF2B5EF4-FFF2-40B4-BE49-F238E27FC236}">
                  <a16:creationId xmlns:a16="http://schemas.microsoft.com/office/drawing/2014/main" id="{A7E70754-D210-4A61-8D71-62E802899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5" r="10111" b="16679"/>
            <a:stretch/>
          </p:blipFill>
          <p:spPr bwMode="auto">
            <a:xfrm>
              <a:off x="4615905" y="3271711"/>
              <a:ext cx="402845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6" descr="Image may contain: 15 people, people smiling, people standing and crowd">
              <a:extLst>
                <a:ext uri="{FF2B5EF4-FFF2-40B4-BE49-F238E27FC236}">
                  <a16:creationId xmlns:a16="http://schemas.microsoft.com/office/drawing/2014/main" id="{6F4BEDA2-669B-439A-BBCD-28BD4BD98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33400"/>
              <a:ext cx="411413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ttps://lh3.googleusercontent.com/s7MsTscuzBIl2E_hg5F_BO6W13UrF47nSLpRBwvY1b7yLBFSCdrTSQQ0x44LwkKFpV15mOm26yJNDe5oaolgAF92w6LVLF02GYBBkGd662W3Z49IPwv7-VbWka1h8pVJKknlq6BqKLfncvgv7sb3G7_IKklS0trJ2YS3TxkGQw1GFIWRk3TtnDU0oi0VYr2otCYTuALYYSkA6HfaJTvE-z9F2mbsxuKxOr1fW9t36PNxkYzLXkPDVloVs8FIDgSuZedsHPiH_ouCyUQJFi3Gvi3w6obnttMFjLIsDkWprJ-iexQj2vRxhBfkF8aiV3-l6qGAsGWFiu0cEKcLWRE6ckPIVEVTpWXVQwQrVomO1woymxOrGYg4ERYQa9JS4W9Cyyg7MmZLL6uLOKVnxlYrTbeZ3rPLg6cHOsSCyYnUPSf6gmh57Lni-C6bsnd7yuaUkUvfjwPH0Be5EZEN0wAs2CpihvM11IiZiz1A-d4dnhY1z8Us3gnyUzvpI0drFC5790choM5ZAebkwuXCgGuQN2x5uP9zFn6SzLpG6HLbfLHbDvZCkj06MLMy5HXbMESJ4WDSzHhDj2x_E_0IUqZXIgDqNf_oya4G2f6TvraIaq0tFPw7V_GYw5BtXGsl-GBJkeodp3yc64q96NtkSG4ecIW3vup-gZs9weMXkHsyt1t75GhOBUpSLLzilmIEriQzh2TP8DJr-aYxCEEMmy0YbDl5t_Vdsx4GT72JzvxKGqfN0tjO=w1406-h937-no">
              <a:extLst>
                <a:ext uri="{FF2B5EF4-FFF2-40B4-BE49-F238E27FC236}">
                  <a16:creationId xmlns:a16="http://schemas.microsoft.com/office/drawing/2014/main" id="{898E1020-FD2B-448C-A8E2-75220BFF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76600"/>
              <a:ext cx="4116263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3ABE28-621B-4E93-A3E2-1AC8DF0B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/>
          </p:blipFill>
          <p:spPr>
            <a:xfrm>
              <a:off x="8614821" y="3253062"/>
              <a:ext cx="2834640" cy="2751154"/>
            </a:xfrm>
            <a:prstGeom prst="rect">
              <a:avLst/>
            </a:prstGeom>
          </p:spPr>
        </p:pic>
        <p:pic>
          <p:nvPicPr>
            <p:cNvPr id="24" name="Picture 23" descr="https://lh3.googleusercontent.com/uN2B3EnV8ILfKn6p8l3ESmu4xjVYHZOsipKPSzolnbmomhBBFdq1QQdulF6gF3X_tZxo81uQlunmXko-Nqi0P5hKPp_-0vIQ7g0KBmTr5ZTfKEHsBu_vXHbBamCirdtaCdYREyMKzEf93gK-gGg6lO9CSyDYQ6Z6J93rI9pgZsAkxMUMuTGNbG-25rrQSMRGkcwjnh1ple-8fEJw4ZwKRopwDo06H6csgc-aNqrCht9kJoE-rubQYFrBqwpdOfuUilPUbesgbm93uUsYFfowY5SzGdorn6rkCI0_8Oc9DLFs6zupWxGBR0bQXTUMkYjuNnEl_LJSf7UYm4UVSGdNRpcChddeAAMVnKM3BXwZLSY6Q1kmn7PSMo0zAGof7iRS_S-SYya_gGa_KraZtgeixn473-W0qE1QmL2XoPuhT_ZVw0lWEUTycz3FcffowNK9bXJxxMUM0yjLgVIaIIJJWCOPeSavnuBzjdl4JxezBV44tjbAUE3w1wXTCKGk-SkgfhbuSuvtygdza7wppnfzuXuP5kfrU9NmOXNsXiYcwKj4_rbU9c0oadYAZptr2zBKcbEUFWElGsBROt_nwUFYTarQgdZ5gT2prgTb6_op6OCwrTuskSBb7lwPSu_4HAGmeWhU7oDERXkyAn34t6lzCj1I2rjWB-mbxyssT82aoWNvPRfbKCjviv1xm12NOpj4Jm_vSUeZIsZPRVsK1UZGG5gUPmuK0hfamfrDTomzWEgrcZUKnQ=w1412-h937-no">
              <a:extLst>
                <a:ext uri="{FF2B5EF4-FFF2-40B4-BE49-F238E27FC236}">
                  <a16:creationId xmlns:a16="http://schemas.microsoft.com/office/drawing/2014/main" id="{1779E128-B566-406D-8A4D-45196267A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7616" r="9690"/>
            <a:stretch/>
          </p:blipFill>
          <p:spPr bwMode="auto">
            <a:xfrm>
              <a:off x="533400" y="533400"/>
              <a:ext cx="3779994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143D9E-2101-4076-ADAE-3247E670C6F0}"/>
              </a:ext>
            </a:extLst>
          </p:cNvPr>
          <p:cNvSpPr/>
          <p:nvPr/>
        </p:nvSpPr>
        <p:spPr>
          <a:xfrm>
            <a:off x="664782" y="685800"/>
            <a:ext cx="10917618" cy="54912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CEBEE32-704F-4BB4-9496-CA4953FE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822" y="3018472"/>
            <a:ext cx="87940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An opportunity for graduating high school seniors from participating high schools who are graduating during the current academic school year to attend college tuition free.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C66FE2-BAE3-4D38-8AE5-4B8E7350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75" y="1752600"/>
            <a:ext cx="4571098" cy="129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40949-1F85-40CE-86F6-2D6E8F20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F04D-78E5-324F-9728-DEA7279BBF0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6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4ED9AE-C181-CC4E-9599-83C785EDA3FE}"/>
              </a:ext>
            </a:extLst>
          </p:cNvPr>
          <p:cNvSpPr txBox="1">
            <a:spLocks/>
          </p:cNvSpPr>
          <p:nvPr/>
        </p:nvSpPr>
        <p:spPr bwMode="auto">
          <a:xfrm>
            <a:off x="316156" y="0"/>
            <a:ext cx="7117420" cy="16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0070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Does A Successful </a:t>
            </a:r>
          </a:p>
          <a:p>
            <a:pPr algn="l"/>
            <a:r>
              <a:rPr lang="en-US" sz="4000" b="1" dirty="0">
                <a:solidFill>
                  <a:srgbClr val="0070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College Student Look Like?</a:t>
            </a:r>
            <a:endParaRPr lang="en-US" sz="4000" dirty="0">
              <a:solidFill>
                <a:srgbClr val="0070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6D45D-555C-0A42-B89B-2DB23C9E4347}"/>
              </a:ext>
            </a:extLst>
          </p:cNvPr>
          <p:cNvSpPr/>
          <p:nvPr/>
        </p:nvSpPr>
        <p:spPr>
          <a:xfrm>
            <a:off x="316156" y="3835385"/>
            <a:ext cx="440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B9"/>
                </a:solidFill>
                <a:latin typeface="Century Gothic" panose="020B0502020202020204" pitchFamily="34" charset="0"/>
              </a:rPr>
              <a:t>We are here to help you through college – from enrollment to graduation – to achieve your goals.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43018-BB24-F946-A049-0FFC3539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294" y="2342607"/>
            <a:ext cx="9076166" cy="4515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80371-86DE-D948-A4C4-BD4C9AB1D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1" y="1781859"/>
            <a:ext cx="3310836" cy="1647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804660-D6FC-EA48-A9A9-E2A0B3C7A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4615" flipH="1" flipV="1">
            <a:off x="145379" y="-2148085"/>
            <a:ext cx="341555" cy="341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741E4-3ADA-40DB-AF9A-7AA4C6BD9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836"/>
          <a:stretch/>
        </p:blipFill>
        <p:spPr>
          <a:xfrm rot="584076">
            <a:off x="10554487" y="-379168"/>
            <a:ext cx="1775953" cy="230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75099-1584-432C-8DE1-2F8A6519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0384">
            <a:off x="7286801" y="822754"/>
            <a:ext cx="2081467" cy="2081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8E7D81-4B1F-44F4-B17C-92E4E4EC5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7268">
            <a:off x="10179849" y="1697898"/>
            <a:ext cx="583060" cy="583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BBBD14-8B47-4E7D-9470-B3703A156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74667">
            <a:off x="7051941" y="284198"/>
            <a:ext cx="316396" cy="316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143E6D-7A1B-4808-A1DB-8A5CB7F1C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56165">
            <a:off x="244736" y="1940552"/>
            <a:ext cx="472109" cy="472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48F1D9-29E9-4B33-AFE9-E1F12F0C8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56165">
            <a:off x="11698786" y="3113676"/>
            <a:ext cx="472109" cy="472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D7-1D0A-480B-BB15-DF1EA1D6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7545" y="1250282"/>
            <a:ext cx="342354" cy="3423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384">
            <a:off x="10701778" y="2030195"/>
            <a:ext cx="1561100" cy="1561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11555661" y="566757"/>
            <a:ext cx="354082" cy="354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73056" y="3648461"/>
            <a:ext cx="354305" cy="3543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945">
            <a:off x="134757" y="975394"/>
            <a:ext cx="571928" cy="57192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841442" y="275736"/>
            <a:ext cx="10431962" cy="7602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Passion Starts at the Alamo Colleges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73047" y="1141019"/>
            <a:ext cx="10888196" cy="29223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5 Alamo Colleges: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San Antonio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St. Philip’s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Palo Alto College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Northwest Vista College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Northeast Lakeview College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300+ programs to choose from including high-wage, high-demand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   fields like healthcare, IT, and more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6 AlamoINSTITUTES align with your high school endorsements and interests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49780-5B2A-6D4F-BAA3-10A189115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8568"/>
            <a:ext cx="12192000" cy="26875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5FEC-C538-498B-8926-7E5E7EFB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0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5">
            <a:extLst>
              <a:ext uri="{FF2B5EF4-FFF2-40B4-BE49-F238E27FC236}">
                <a16:creationId xmlns:a16="http://schemas.microsoft.com/office/drawing/2014/main" id="{B5DB6148-BBF7-9340-83CB-0B1452EAA0C0}"/>
              </a:ext>
            </a:extLst>
          </p:cNvPr>
          <p:cNvSpPr txBox="1"/>
          <p:nvPr/>
        </p:nvSpPr>
        <p:spPr>
          <a:xfrm>
            <a:off x="3466508" y="1791449"/>
            <a:ext cx="8090064" cy="491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13335">
              <a:buClr>
                <a:srgbClr val="3F3B3E"/>
              </a:buClr>
              <a:buSzPts val="2000"/>
            </a:pPr>
            <a:r>
              <a:rPr lang="en-US" dirty="0">
                <a:solidFill>
                  <a:srgbClr val="0070B9"/>
                </a:solidFill>
                <a:latin typeface="Century Gothic"/>
              </a:rPr>
              <a:t>AlamoPROMISE is a </a:t>
            </a:r>
            <a:r>
              <a:rPr lang="en-US" dirty="0">
                <a:solidFill>
                  <a:srgbClr val="006350"/>
                </a:solidFill>
                <a:latin typeface="Century Gothic"/>
              </a:rPr>
              <a:t>“</a:t>
            </a:r>
            <a:r>
              <a:rPr lang="en-US" b="1" dirty="0">
                <a:solidFill>
                  <a:srgbClr val="006350"/>
                </a:solidFill>
                <a:latin typeface="Century Gothic"/>
              </a:rPr>
              <a:t>last-dollar funding” </a:t>
            </a:r>
            <a:r>
              <a:rPr lang="en-US" dirty="0">
                <a:solidFill>
                  <a:srgbClr val="0070B9"/>
                </a:solidFill>
                <a:latin typeface="Century Gothic"/>
              </a:rPr>
              <a:t>program that considers first federal and state financial aid awards that a student is eligible for, such as a Pell Grant.  The amount of “last-dollar” AlamoPROMISE funding each student receives will vary based on individual financial aid awards for which the student is eligible. </a:t>
            </a:r>
            <a:endParaRPr lang="en-US" dirty="0"/>
          </a:p>
          <a:p>
            <a:pPr marL="13335">
              <a:buClr>
                <a:srgbClr val="3F3B3E"/>
              </a:buClr>
              <a:buSzPts val="2000"/>
            </a:pPr>
            <a:endParaRPr lang="en-US" dirty="0">
              <a:solidFill>
                <a:srgbClr val="0070B9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3335">
              <a:buSzPts val="2000"/>
            </a:pPr>
            <a:endParaRPr lang="en-US" dirty="0">
              <a:solidFill>
                <a:srgbClr val="0070B9"/>
              </a:solidFill>
              <a:latin typeface="Century Gothic"/>
              <a:cs typeface="Helvetica"/>
            </a:endParaRPr>
          </a:p>
          <a:p>
            <a:pPr marL="13335">
              <a:buClr>
                <a:srgbClr val="3F3B3E"/>
              </a:buClr>
              <a:buSzPts val="2000"/>
            </a:pPr>
            <a:r>
              <a:rPr lang="en-US" dirty="0">
                <a:solidFill>
                  <a:srgbClr val="0070B9"/>
                </a:solidFill>
                <a:latin typeface="Century Gothic"/>
              </a:rPr>
              <a:t>After the financial aid award has been applied, AlamoPROMISE provides high school graduates meeting eligibility criteria last-dollar funding to cover the remaining </a:t>
            </a:r>
            <a:r>
              <a:rPr lang="en-US" b="1" dirty="0">
                <a:solidFill>
                  <a:srgbClr val="006350"/>
                </a:solidFill>
                <a:latin typeface="Century Gothic"/>
              </a:rPr>
              <a:t>costs of tuition and required fees </a:t>
            </a:r>
            <a:r>
              <a:rPr lang="en-US" dirty="0">
                <a:solidFill>
                  <a:srgbClr val="0070B9"/>
                </a:solidFill>
                <a:latin typeface="Century Gothic"/>
              </a:rPr>
              <a:t>for up to three years or the completion of an associate's degree or certificate, whichever comes first.  </a:t>
            </a:r>
          </a:p>
          <a:p>
            <a:pPr marL="13335">
              <a:buSzPts val="2000"/>
            </a:pPr>
            <a:endParaRPr lang="en-US" sz="1000" dirty="0">
              <a:solidFill>
                <a:srgbClr val="0070B9"/>
              </a:solidFill>
              <a:latin typeface="Century Gothic"/>
            </a:endParaRPr>
          </a:p>
          <a:p>
            <a:pPr marL="299085" indent="-285750">
              <a:buSzPts val="2000"/>
              <a:buFont typeface="Arial"/>
              <a:buChar char="•"/>
            </a:pPr>
            <a:r>
              <a:rPr lang="en-US" sz="1400" dirty="0" err="1">
                <a:solidFill>
                  <a:srgbClr val="0070B9"/>
                </a:solidFill>
                <a:latin typeface="Century Gothic"/>
              </a:rPr>
              <a:t>AlamoPROMISE</a:t>
            </a:r>
            <a:r>
              <a:rPr lang="en-US" sz="1400" dirty="0">
                <a:solidFill>
                  <a:srgbClr val="0070B9"/>
                </a:solidFill>
                <a:latin typeface="Century Gothic"/>
              </a:rPr>
              <a:t> covers tuition including special tuition and required fees.  (Student Instructional Materials (including rental textbooks), Student Support Service, Student Activity, Campus Access, and International Education)</a:t>
            </a:r>
            <a:endParaRPr lang="en-US" sz="1400" dirty="0">
              <a:solidFill>
                <a:srgbClr val="000000"/>
              </a:solidFill>
              <a:latin typeface="Century Gothic"/>
            </a:endParaRPr>
          </a:p>
          <a:p>
            <a:pPr marL="299085" indent="-285750">
              <a:buSzPts val="2000"/>
              <a:buFont typeface="Arial"/>
              <a:buChar char="•"/>
            </a:pPr>
            <a:r>
              <a:rPr lang="en-US" sz="1400" dirty="0" err="1">
                <a:solidFill>
                  <a:srgbClr val="0070B9"/>
                </a:solidFill>
                <a:latin typeface="Century Gothic"/>
              </a:rPr>
              <a:t>AlamoPROMISE</a:t>
            </a:r>
            <a:r>
              <a:rPr lang="en-US" sz="1400" dirty="0">
                <a:solidFill>
                  <a:srgbClr val="0070B9"/>
                </a:solidFill>
                <a:latin typeface="Century Gothic"/>
              </a:rPr>
              <a:t> only covers courses that are part of a Course Program of Study (CPOS).</a:t>
            </a:r>
            <a:endParaRPr lang="en-US" sz="1400" dirty="0">
              <a:latin typeface="Century Gothic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51130E-B84A-7441-88AE-3A5DBF19A785}"/>
              </a:ext>
            </a:extLst>
          </p:cNvPr>
          <p:cNvSpPr txBox="1">
            <a:spLocks/>
          </p:cNvSpPr>
          <p:nvPr/>
        </p:nvSpPr>
        <p:spPr bwMode="auto">
          <a:xfrm>
            <a:off x="843280" y="600698"/>
            <a:ext cx="10798076" cy="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Tuition-free College: Last-dollar Funding</a:t>
            </a:r>
            <a:endParaRPr lang="en-US" sz="4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D5E46-1068-444A-86EE-64451BEDC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1" y="1439030"/>
            <a:ext cx="2497528" cy="198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1CD5E-55DF-5B4F-B35C-B1B5431F8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5" y="3877631"/>
            <a:ext cx="2764488" cy="1833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FA092-644C-417B-B032-CC75D9B2F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6165">
            <a:off x="156643" y="3388108"/>
            <a:ext cx="472109" cy="47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4D315-E9CE-4F4F-A2BD-43D81B47E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-101322" y="6224184"/>
            <a:ext cx="583060" cy="583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7970A-DFA9-422E-A8FD-D24CBCFFE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74667">
            <a:off x="254996" y="67433"/>
            <a:ext cx="314214" cy="314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7374F-C5FF-418E-8209-7B7F3F488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11502341" y="64660"/>
            <a:ext cx="583060" cy="583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85FD8-E0F5-4981-A206-446379939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329">
            <a:off x="11215529" y="5969645"/>
            <a:ext cx="472109" cy="4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43B19-146E-4E03-84A5-F4263B9AA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74667">
            <a:off x="11810365" y="1150902"/>
            <a:ext cx="316396" cy="3163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DB2D5-95FD-49FA-9BCE-F1E619E8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D53A9D5-DDEB-417A-AF16-B3385298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4486D9E-5569-7048-BE56-FDF60B1C6C92}" type="slidenum">
              <a:rPr lang="en-US" smtClean="0"/>
              <a:t>6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84C8C1-0FCC-4A79-8285-E2E63FB7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4667">
            <a:off x="731310" y="2291799"/>
            <a:ext cx="316396" cy="3163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6CC53DE-AC7C-4255-9552-F7FFBC9817E2}"/>
              </a:ext>
            </a:extLst>
          </p:cNvPr>
          <p:cNvSpPr txBox="1">
            <a:spLocks/>
          </p:cNvSpPr>
          <p:nvPr/>
        </p:nvSpPr>
        <p:spPr bwMode="auto">
          <a:xfrm>
            <a:off x="443902" y="188890"/>
            <a:ext cx="10798076" cy="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 to Graduating Seniors at Participating High Schools</a:t>
            </a:r>
            <a:endParaRPr lang="en-US" sz="28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08C8D-018F-4946-AD62-DBDF0C6B4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2" y="798057"/>
            <a:ext cx="10806107" cy="4846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644FF7-52AF-4D1B-A336-CA633FBD4178}"/>
              </a:ext>
            </a:extLst>
          </p:cNvPr>
          <p:cNvSpPr/>
          <p:nvPr/>
        </p:nvSpPr>
        <p:spPr>
          <a:xfrm>
            <a:off x="3048000" y="56972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*Beginning fall of 2023 high school seniors from charter, private, and home schools in Bexar County are now eligible for </a:t>
            </a:r>
            <a:r>
              <a:rPr lang="en-US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AlamoPROMISE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30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83B992-19D2-B04F-BEE4-19194A956BDE}"/>
              </a:ext>
            </a:extLst>
          </p:cNvPr>
          <p:cNvSpPr/>
          <p:nvPr/>
        </p:nvSpPr>
        <p:spPr>
          <a:xfrm>
            <a:off x="0" y="133611"/>
            <a:ext cx="12192000" cy="6858000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EA2E82-2EE6-E748-8770-F572C416BF85}"/>
              </a:ext>
            </a:extLst>
          </p:cNvPr>
          <p:cNvSpPr txBox="1">
            <a:spLocks/>
          </p:cNvSpPr>
          <p:nvPr/>
        </p:nvSpPr>
        <p:spPr>
          <a:xfrm>
            <a:off x="1220911" y="1681204"/>
            <a:ext cx="8944305" cy="18233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1: Apply to an Alamo Colleges District College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Submit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your application for admission 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through </a:t>
            </a:r>
            <a:r>
              <a:rPr lang="en-US" sz="2200" dirty="0" err="1">
                <a:solidFill>
                  <a:prstClr val="white"/>
                </a:solidFill>
                <a:latin typeface="Helvetica" pitchFamily="2" charset="0"/>
              </a:rPr>
              <a:t>ApplyTexas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any of our five colleges in the Alamo Colleges District. </a:t>
            </a:r>
            <a:r>
              <a:rPr lang="en-US" sz="2200" dirty="0">
                <a:solidFill>
                  <a:prstClr val="white"/>
                </a:solidFill>
                <a:latin typeface="Helvetica" pitchFamily="2" charset="0"/>
              </a:rPr>
              <a:t>Visit goapplytexas.org.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6AA95C-19F0-4E46-8D67-81084CA7E5B0}"/>
              </a:ext>
            </a:extLst>
          </p:cNvPr>
          <p:cNvSpPr txBox="1">
            <a:spLocks/>
          </p:cNvSpPr>
          <p:nvPr/>
        </p:nvSpPr>
        <p:spPr>
          <a:xfrm>
            <a:off x="1207205" y="5036978"/>
            <a:ext cx="9777590" cy="18289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3: Enroll in classes for fall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Complete your enrollment steps, attend New Student Orientation, and register for classes the fall after your graduate.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0C8E9-2366-5B4F-8A79-E8463D7642AE}"/>
              </a:ext>
            </a:extLst>
          </p:cNvPr>
          <p:cNvSpPr txBox="1">
            <a:spLocks/>
          </p:cNvSpPr>
          <p:nvPr/>
        </p:nvSpPr>
        <p:spPr>
          <a:xfrm>
            <a:off x="1216674" y="3103535"/>
            <a:ext cx="10028414" cy="16014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2: Complete your financial aid application through FAFSA or TASFA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Visit fafsa.gov or access the TASFA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alamo.edu/admission--aid/paying-for-college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Complete any requirements needed to issue your financial aid award.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34FBA-73F2-490B-95DA-BDED4F49D7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84076">
            <a:off x="10298722" y="-64916"/>
            <a:ext cx="1726144" cy="172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BAC44-0F09-4F5F-B880-40BFD3AD181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716941" y="5045529"/>
            <a:ext cx="1561100" cy="156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F498F-7C48-42EB-8234-885A0A5699C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11339892" y="3626994"/>
            <a:ext cx="535203" cy="535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1A2B0E-10F4-4736-AF51-233EA992774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71411">
            <a:off x="-1412051" y="2775442"/>
            <a:ext cx="3859005" cy="3859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7D512-2908-4890-9CDD-2F4EC95250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202947" y="2047544"/>
            <a:ext cx="535203" cy="5352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72C55F-DF1C-4166-B19D-D3B1EC6AEB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3518" y="-87400"/>
            <a:ext cx="1561100" cy="1561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15C2-012A-464C-82B7-A7C392A5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40AABAF-3BB7-4746-B592-6594A59D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" y="591488"/>
            <a:ext cx="8040491" cy="8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become a Promise Scholar</a:t>
            </a:r>
          </a:p>
          <a:p>
            <a:pPr algn="ctr">
              <a:defRPr/>
            </a:pPr>
            <a:endParaRPr lang="en-US" altLang="en-US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altLang="en-US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 alamo.edu/promise for important dates and deadlines</a:t>
            </a:r>
          </a:p>
          <a:p>
            <a:pPr algn="ctr">
              <a:defRPr/>
            </a:pPr>
            <a:endParaRPr lang="en-US" altLang="en-US" sz="1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0ECFFC-0C6F-4C65-877F-52DA172A06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451" y="1591849"/>
            <a:ext cx="1476313" cy="14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36"/>
          <a:stretch/>
        </p:blipFill>
        <p:spPr>
          <a:xfrm rot="584076">
            <a:off x="10504455" y="-400434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5716" y="407210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1164409" y="115680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384">
            <a:off x="10372926" y="3454293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8133856" y="-4924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311982"/>
            <a:ext cx="12191999" cy="1546017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26223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767" y="5723856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67" y="682344"/>
            <a:ext cx="5417975" cy="153470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DEE37A6-2AB3-4D76-8B78-934347156A45}"/>
              </a:ext>
            </a:extLst>
          </p:cNvPr>
          <p:cNvSpPr/>
          <p:nvPr/>
        </p:nvSpPr>
        <p:spPr>
          <a:xfrm>
            <a:off x="5957636" y="2481450"/>
            <a:ext cx="4942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 your Enrollment Coach!</a:t>
            </a:r>
          </a:p>
          <a:p>
            <a:endParaRPr lang="en-US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[College Connection Contact Info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Name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Email</a:t>
            </a: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Phone Number]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7BD10-D629-44FF-9120-90468326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78C4C9-CF89-4C7D-AB6D-9388B7B104CB}"/>
              </a:ext>
            </a:extLst>
          </p:cNvPr>
          <p:cNvSpPr/>
          <p:nvPr/>
        </p:nvSpPr>
        <p:spPr>
          <a:xfrm>
            <a:off x="1292095" y="2492182"/>
            <a:ext cx="4458586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</a:p>
          <a:p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/>
              </a:rPr>
              <a:t>Visit: www.alamo.edu/promise</a:t>
            </a:r>
          </a:p>
          <a:p>
            <a:endParaRPr lang="en-US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Nova Light" panose="020B0304020202020204" pitchFamily="34" charset="0"/>
              </a:rPr>
              <a:t>Email: promise@alamo.edu </a:t>
            </a:r>
          </a:p>
        </p:txBody>
      </p:sp>
    </p:spTree>
    <p:extLst>
      <p:ext uri="{BB962C8B-B14F-4D97-AF65-F5344CB8AC3E}">
        <p14:creationId xmlns:p14="http://schemas.microsoft.com/office/powerpoint/2010/main" val="17352645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E50B5CB6B9243A529C1D7DFB2EF9A" ma:contentTypeVersion="6" ma:contentTypeDescription="Create a new document." ma:contentTypeScope="" ma:versionID="86698f1b8da3622d3ef56a0b956469c5">
  <xsd:schema xmlns:xsd="http://www.w3.org/2001/XMLSchema" xmlns:xs="http://www.w3.org/2001/XMLSchema" xmlns:p="http://schemas.microsoft.com/office/2006/metadata/properties" xmlns:ns2="http://schemas.microsoft.com/sharepoint/v3/fields" xmlns:ns3="f9c51a40-54d6-4c1d-9e92-7f2efe013df9" targetNamespace="http://schemas.microsoft.com/office/2006/metadata/properties" ma:root="true" ma:fieldsID="41d2640b367f28e50c36d15d03ad0426" ns2:_="" ns3:_="">
    <xsd:import namespace="http://schemas.microsoft.com/sharepoint/v3/fields"/>
    <xsd:import namespace="f9c51a40-54d6-4c1d-9e92-7f2efe013df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nillable="true" ma:displayName="Status" ma:default="Not Started" ma:format="Dropdown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a40-54d6-4c1d-9e92-7f2efe013df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E1883-C84D-441A-82F3-5A5E5766F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f9c51a40-54d6-4c1d-9e92-7f2efe013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CD138-1F0E-4F4A-80E7-C8E05A1B4F19}">
  <ds:schemaRefs>
    <ds:schemaRef ds:uri="http://purl.org/dc/terms/"/>
    <ds:schemaRef ds:uri="http://schemas.microsoft.com/office/2006/metadata/properties"/>
    <ds:schemaRef ds:uri="f9c51a40-54d6-4c1d-9e92-7f2efe013df9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3483779D-A951-458D-A6B6-ED165162D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477</Words>
  <Application>Microsoft Office PowerPoint</Application>
  <PresentationFormat>Widescreen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Nova Light</vt:lpstr>
      <vt:lpstr>Calibri</vt:lpstr>
      <vt:lpstr>Calibri Light</vt:lpstr>
      <vt:lpstr>Century Gothic</vt:lpstr>
      <vt:lpstr>DIN-Regular</vt:lpstr>
      <vt:lpstr>Helvetica</vt:lpstr>
      <vt:lpstr>Wingdings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Alamo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Labus, Kathleen</dc:creator>
  <cp:lastModifiedBy>Chryssa Delgado</cp:lastModifiedBy>
  <cp:revision>175</cp:revision>
  <cp:lastPrinted>2019-10-01T16:48:07Z</cp:lastPrinted>
  <dcterms:created xsi:type="dcterms:W3CDTF">2019-09-30T21:08:57Z</dcterms:created>
  <dcterms:modified xsi:type="dcterms:W3CDTF">2023-09-05T15:46:49Z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0x01010058CE50B5CB6B9243A529C1D7DFB2EF9A</vt:lpwstr>
  </property>
</Properties>
</file>